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2" r:id="rId1"/>
  </p:sldMasterIdLst>
  <p:notesMasterIdLst>
    <p:notesMasterId r:id="rId53"/>
  </p:notesMasterIdLst>
  <p:sldIdLst>
    <p:sldId id="257" r:id="rId2"/>
    <p:sldId id="258" r:id="rId3"/>
    <p:sldId id="259" r:id="rId4"/>
    <p:sldId id="11092" r:id="rId5"/>
    <p:sldId id="260" r:id="rId6"/>
    <p:sldId id="11093" r:id="rId7"/>
    <p:sldId id="437" r:id="rId8"/>
    <p:sldId id="447" r:id="rId9"/>
    <p:sldId id="438" r:id="rId10"/>
    <p:sldId id="11094" r:id="rId11"/>
    <p:sldId id="448" r:id="rId12"/>
    <p:sldId id="256" r:id="rId13"/>
    <p:sldId id="458" r:id="rId14"/>
    <p:sldId id="11070" r:id="rId15"/>
    <p:sldId id="827" r:id="rId16"/>
    <p:sldId id="856" r:id="rId17"/>
    <p:sldId id="11091" r:id="rId18"/>
    <p:sldId id="11074" r:id="rId19"/>
    <p:sldId id="11066" r:id="rId20"/>
    <p:sldId id="11050" r:id="rId21"/>
    <p:sldId id="543" r:id="rId22"/>
    <p:sldId id="544" r:id="rId23"/>
    <p:sldId id="545" r:id="rId24"/>
    <p:sldId id="547" r:id="rId25"/>
    <p:sldId id="546" r:id="rId26"/>
    <p:sldId id="11090" r:id="rId27"/>
    <p:sldId id="11088" r:id="rId28"/>
    <p:sldId id="11089" r:id="rId29"/>
    <p:sldId id="11083" r:id="rId30"/>
    <p:sldId id="11084" r:id="rId31"/>
    <p:sldId id="11085" r:id="rId32"/>
    <p:sldId id="11086" r:id="rId33"/>
    <p:sldId id="11054" r:id="rId34"/>
    <p:sldId id="11057" r:id="rId35"/>
    <p:sldId id="11051" r:id="rId36"/>
    <p:sldId id="11080" r:id="rId37"/>
    <p:sldId id="449" r:id="rId38"/>
    <p:sldId id="451" r:id="rId39"/>
    <p:sldId id="450" r:id="rId40"/>
    <p:sldId id="440" r:id="rId41"/>
    <p:sldId id="409" r:id="rId42"/>
    <p:sldId id="383" r:id="rId43"/>
    <p:sldId id="384" r:id="rId44"/>
    <p:sldId id="385" r:id="rId45"/>
    <p:sldId id="388" r:id="rId46"/>
    <p:sldId id="317" r:id="rId47"/>
    <p:sldId id="446" r:id="rId48"/>
    <p:sldId id="319" r:id="rId49"/>
    <p:sldId id="318" r:id="rId50"/>
    <p:sldId id="320" r:id="rId51"/>
    <p:sldId id="321" r:id="rId5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EB5E4A07-E330-6042-A231-2CDCA429B672}">
          <p14:sldIdLst>
            <p14:sldId id="257"/>
            <p14:sldId id="258"/>
            <p14:sldId id="259"/>
            <p14:sldId id="11092"/>
            <p14:sldId id="260"/>
            <p14:sldId id="11093"/>
            <p14:sldId id="437"/>
            <p14:sldId id="447"/>
            <p14:sldId id="438"/>
            <p14:sldId id="11094"/>
            <p14:sldId id="448"/>
            <p14:sldId id="256"/>
            <p14:sldId id="458"/>
            <p14:sldId id="11070"/>
            <p14:sldId id="827"/>
            <p14:sldId id="856"/>
            <p14:sldId id="11091"/>
            <p14:sldId id="11074"/>
            <p14:sldId id="11066"/>
            <p14:sldId id="11050"/>
            <p14:sldId id="543"/>
            <p14:sldId id="544"/>
            <p14:sldId id="545"/>
            <p14:sldId id="547"/>
            <p14:sldId id="546"/>
            <p14:sldId id="11090"/>
            <p14:sldId id="11088"/>
            <p14:sldId id="11089"/>
            <p14:sldId id="11083"/>
            <p14:sldId id="11084"/>
            <p14:sldId id="11085"/>
            <p14:sldId id="11086"/>
            <p14:sldId id="11054"/>
            <p14:sldId id="11057"/>
            <p14:sldId id="11051"/>
            <p14:sldId id="11080"/>
            <p14:sldId id="449"/>
            <p14:sldId id="451"/>
            <p14:sldId id="450"/>
            <p14:sldId id="440"/>
            <p14:sldId id="409"/>
          </p14:sldIdLst>
        </p14:section>
        <p14:section name="Untitled Section" id="{308E2734-9240-2640-97D4-174F9F31C586}">
          <p14:sldIdLst>
            <p14:sldId id="383"/>
            <p14:sldId id="384"/>
            <p14:sldId id="385"/>
            <p14:sldId id="388"/>
            <p14:sldId id="317"/>
            <p14:sldId id="446"/>
            <p14:sldId id="319"/>
            <p14:sldId id="318"/>
            <p14:sldId id="320"/>
            <p14:sldId id="321"/>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mes Salmons" initials="JS" lastIdx="1" clrIdx="0">
    <p:extLst>
      <p:ext uri="{19B8F6BF-5375-455C-9EA6-DF929625EA0E}">
        <p15:presenceInfo xmlns:p15="http://schemas.microsoft.com/office/powerpoint/2012/main" userId="144a322d34dc05e5"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6451"/>
    <a:srgbClr val="F44D45"/>
    <a:srgbClr val="2C32A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580"/>
    <p:restoredTop sz="93197"/>
  </p:normalViewPr>
  <p:slideViewPr>
    <p:cSldViewPr snapToGrid="0" snapToObjects="1">
      <p:cViewPr varScale="1">
        <p:scale>
          <a:sx n="119" d="100"/>
          <a:sy n="119" d="100"/>
        </p:scale>
        <p:origin x="1504" y="200"/>
      </p:cViewPr>
      <p:guideLst/>
    </p:cSldViewPr>
  </p:slideViewPr>
  <p:notesTextViewPr>
    <p:cViewPr>
      <p:scale>
        <a:sx n="1" d="1"/>
        <a:sy n="1" d="1"/>
      </p:scale>
      <p:origin x="0" y="0"/>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1CB470D-759B-E046-8860-86D0958A03F3}" type="datetimeFigureOut">
              <a:rPr lang="en-US" smtClean="0"/>
              <a:t>5/9/22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7DFF75-0C09-2542-8FBE-359F0653782C}" type="slidenum">
              <a:rPr lang="en-US" smtClean="0"/>
              <a:t>‹#›</a:t>
            </a:fld>
            <a:endParaRPr lang="en-US"/>
          </a:p>
        </p:txBody>
      </p:sp>
    </p:spTree>
    <p:extLst>
      <p:ext uri="{BB962C8B-B14F-4D97-AF65-F5344CB8AC3E}">
        <p14:creationId xmlns:p14="http://schemas.microsoft.com/office/powerpoint/2010/main" val="38208898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1</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22821313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2</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18466128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3</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dirty="0"/>
          </a:p>
        </p:txBody>
      </p:sp>
    </p:spTree>
    <p:extLst>
      <p:ext uri="{BB962C8B-B14F-4D97-AF65-F5344CB8AC3E}">
        <p14:creationId xmlns:p14="http://schemas.microsoft.com/office/powerpoint/2010/main" val="36826240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4</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27805592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5</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27805592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6</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dirty="0"/>
          </a:p>
        </p:txBody>
      </p:sp>
    </p:spTree>
    <p:extLst>
      <p:ext uri="{BB962C8B-B14F-4D97-AF65-F5344CB8AC3E}">
        <p14:creationId xmlns:p14="http://schemas.microsoft.com/office/powerpoint/2010/main" val="7159191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7</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23348746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8</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12199201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9</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3706603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10</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4663343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11</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31883929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03350" y="1160463"/>
            <a:ext cx="4178300" cy="3133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FC19CE8-D78C-D24E-A54D-967966A9563F}" type="slidenum">
              <a:rPr lang="en-US" smtClean="0"/>
              <a:t>12</a:t>
            </a:fld>
            <a:endParaRPr lang="en-US"/>
          </a:p>
        </p:txBody>
      </p:sp>
    </p:spTree>
    <p:extLst>
      <p:ext uri="{BB962C8B-B14F-4D97-AF65-F5344CB8AC3E}">
        <p14:creationId xmlns:p14="http://schemas.microsoft.com/office/powerpoint/2010/main" val="37534339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03350" y="1160463"/>
            <a:ext cx="4178300" cy="3133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756666">
              <a:defRPr/>
            </a:pPr>
            <a:fld id="{4FC19CE8-D78C-D24E-A54D-967966A9563F}" type="slidenum">
              <a:rPr lang="en-US">
                <a:solidFill>
                  <a:prstClr val="black"/>
                </a:solidFill>
                <a:latin typeface="Calibri" panose="020F0502020204030204"/>
              </a:rPr>
              <a:pPr defTabSz="756666">
                <a:defRPr/>
              </a:pPr>
              <a:t>13</a:t>
            </a:fld>
            <a:endParaRPr lang="en-US">
              <a:solidFill>
                <a:prstClr val="black"/>
              </a:solidFill>
              <a:latin typeface="Calibri" panose="020F0502020204030204"/>
            </a:endParaRPr>
          </a:p>
        </p:txBody>
      </p:sp>
    </p:spTree>
    <p:extLst>
      <p:ext uri="{BB962C8B-B14F-4D97-AF65-F5344CB8AC3E}">
        <p14:creationId xmlns:p14="http://schemas.microsoft.com/office/powerpoint/2010/main" val="22147616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03350" y="1160463"/>
            <a:ext cx="4178300" cy="313372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756666">
              <a:defRPr/>
            </a:pPr>
            <a:fld id="{4FC19CE8-D78C-D24E-A54D-967966A9563F}" type="slidenum">
              <a:rPr lang="en-US">
                <a:solidFill>
                  <a:prstClr val="black"/>
                </a:solidFill>
                <a:latin typeface="Calibri" panose="020F0502020204030204"/>
              </a:rPr>
              <a:pPr defTabSz="756666">
                <a:defRPr/>
              </a:pPr>
              <a:t>14</a:t>
            </a:fld>
            <a:endParaRPr lang="en-US">
              <a:solidFill>
                <a:prstClr val="black"/>
              </a:solidFill>
              <a:latin typeface="Calibri" panose="020F0502020204030204"/>
            </a:endParaRPr>
          </a:p>
        </p:txBody>
      </p:sp>
    </p:spTree>
    <p:extLst>
      <p:ext uri="{BB962C8B-B14F-4D97-AF65-F5344CB8AC3E}">
        <p14:creationId xmlns:p14="http://schemas.microsoft.com/office/powerpoint/2010/main" val="14670752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03350" y="1160463"/>
            <a:ext cx="4178300" cy="3133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48507" rtl="0" eaLnBrk="1" fontAlgn="auto" latinLnBrk="0" hangingPunct="1">
              <a:lnSpc>
                <a:spcPct val="100000"/>
              </a:lnSpc>
              <a:spcBef>
                <a:spcPts val="0"/>
              </a:spcBef>
              <a:spcAft>
                <a:spcPts val="0"/>
              </a:spcAft>
              <a:buClrTx/>
              <a:buSzTx/>
              <a:buFontTx/>
              <a:buNone/>
              <a:tabLst/>
              <a:defRPr/>
            </a:pPr>
            <a:fld id="{4FC19CE8-D78C-D24E-A54D-967966A9563F}"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48507"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886039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03350" y="1160463"/>
            <a:ext cx="4178300" cy="3133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818095">
              <a:defRPr/>
            </a:pPr>
            <a:fld id="{4FC19CE8-D78C-D24E-A54D-967966A9563F}" type="slidenum">
              <a:rPr lang="en-US">
                <a:solidFill>
                  <a:prstClr val="black"/>
                </a:solidFill>
                <a:latin typeface="Calibri" panose="020F0502020204030204"/>
              </a:rPr>
              <a:pPr defTabSz="818095">
                <a:defRPr/>
              </a:pPr>
              <a:t>16</a:t>
            </a:fld>
            <a:endParaRPr lang="en-US">
              <a:solidFill>
                <a:prstClr val="black"/>
              </a:solidFill>
              <a:latin typeface="Calibri" panose="020F0502020204030204"/>
            </a:endParaRPr>
          </a:p>
        </p:txBody>
      </p:sp>
    </p:spTree>
    <p:extLst>
      <p:ext uri="{BB962C8B-B14F-4D97-AF65-F5344CB8AC3E}">
        <p14:creationId xmlns:p14="http://schemas.microsoft.com/office/powerpoint/2010/main" val="291076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17</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23270620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03350" y="1160463"/>
            <a:ext cx="4178300" cy="313372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756666">
              <a:defRPr/>
            </a:pPr>
            <a:fld id="{4FC19CE8-D78C-D24E-A54D-967966A9563F}" type="slidenum">
              <a:rPr lang="en-US">
                <a:solidFill>
                  <a:prstClr val="black"/>
                </a:solidFill>
                <a:latin typeface="Calibri" panose="020F0502020204030204"/>
              </a:rPr>
              <a:pPr defTabSz="756666">
                <a:defRPr/>
              </a:pPr>
              <a:t>18</a:t>
            </a:fld>
            <a:endParaRPr lang="en-US">
              <a:solidFill>
                <a:prstClr val="black"/>
              </a:solidFill>
              <a:latin typeface="Calibri" panose="020F0502020204030204"/>
            </a:endParaRPr>
          </a:p>
        </p:txBody>
      </p:sp>
    </p:spTree>
    <p:extLst>
      <p:ext uri="{BB962C8B-B14F-4D97-AF65-F5344CB8AC3E}">
        <p14:creationId xmlns:p14="http://schemas.microsoft.com/office/powerpoint/2010/main" val="36987844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03350" y="1160463"/>
            <a:ext cx="4178300" cy="3133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756666">
              <a:defRPr/>
            </a:pPr>
            <a:fld id="{4FC19CE8-D78C-D24E-A54D-967966A9563F}" type="slidenum">
              <a:rPr lang="en-US">
                <a:solidFill>
                  <a:prstClr val="black"/>
                </a:solidFill>
                <a:latin typeface="Calibri" panose="020F0502020204030204"/>
              </a:rPr>
              <a:pPr defTabSz="756666">
                <a:defRPr/>
              </a:pPr>
              <a:t>19</a:t>
            </a:fld>
            <a:endParaRPr lang="en-US">
              <a:solidFill>
                <a:prstClr val="black"/>
              </a:solidFill>
              <a:latin typeface="Calibri" panose="020F0502020204030204"/>
            </a:endParaRPr>
          </a:p>
        </p:txBody>
      </p:sp>
    </p:spTree>
    <p:extLst>
      <p:ext uri="{BB962C8B-B14F-4D97-AF65-F5344CB8AC3E}">
        <p14:creationId xmlns:p14="http://schemas.microsoft.com/office/powerpoint/2010/main" val="17811783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03350" y="1160463"/>
            <a:ext cx="4178300" cy="3133725"/>
          </a:xfrm>
        </p:spPr>
      </p:sp>
      <p:sp>
        <p:nvSpPr>
          <p:cNvPr id="3" name="Notes Placeholder 2"/>
          <p:cNvSpPr>
            <a:spLocks noGrp="1"/>
          </p:cNvSpPr>
          <p:nvPr>
            <p:ph type="body" idx="1"/>
          </p:nvPr>
        </p:nvSpPr>
        <p:spPr/>
        <p:txBody>
          <a:bodyPr/>
          <a:lstStyle/>
          <a:p>
            <a:r>
              <a:rPr lang="en-US" dirty="0"/>
              <a:t>CON = Construction</a:t>
            </a:r>
          </a:p>
          <a:p>
            <a:r>
              <a:rPr lang="en-US" dirty="0"/>
              <a:t>ROW = Right-of-Way</a:t>
            </a:r>
          </a:p>
          <a:p>
            <a:r>
              <a:rPr lang="en-US" dirty="0"/>
              <a:t>FY = Fiscal Year</a:t>
            </a:r>
          </a:p>
        </p:txBody>
      </p:sp>
      <p:sp>
        <p:nvSpPr>
          <p:cNvPr id="4" name="Slide Number Placeholder 3"/>
          <p:cNvSpPr>
            <a:spLocks noGrp="1"/>
          </p:cNvSpPr>
          <p:nvPr>
            <p:ph type="sldNum" sz="quarter" idx="5"/>
          </p:nvPr>
        </p:nvSpPr>
        <p:spPr/>
        <p:txBody>
          <a:bodyPr/>
          <a:lstStyle/>
          <a:p>
            <a:pPr defTabSz="756666">
              <a:defRPr/>
            </a:pPr>
            <a:fld id="{4FC19CE8-D78C-D24E-A54D-967966A9563F}" type="slidenum">
              <a:rPr lang="en-US">
                <a:solidFill>
                  <a:prstClr val="black"/>
                </a:solidFill>
                <a:latin typeface="Calibri" panose="020F0502020204030204"/>
              </a:rPr>
              <a:pPr defTabSz="756666">
                <a:defRPr/>
              </a:pPr>
              <a:t>20</a:t>
            </a:fld>
            <a:endParaRPr lang="en-US">
              <a:solidFill>
                <a:prstClr val="black"/>
              </a:solidFill>
              <a:latin typeface="Calibri" panose="020F0502020204030204"/>
            </a:endParaRPr>
          </a:p>
        </p:txBody>
      </p:sp>
    </p:spTree>
    <p:extLst>
      <p:ext uri="{BB962C8B-B14F-4D97-AF65-F5344CB8AC3E}">
        <p14:creationId xmlns:p14="http://schemas.microsoft.com/office/powerpoint/2010/main" val="8702204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03350" y="1160463"/>
            <a:ext cx="4178300" cy="3133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C19CE8-D78C-D24E-A54D-967966A9563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337158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27</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41579707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28</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311355127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03350" y="1160463"/>
            <a:ext cx="4178300" cy="313372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C19CE8-D78C-D24E-A54D-967966A9563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8138673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03350" y="1160463"/>
            <a:ext cx="4178300" cy="3133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C19CE8-D78C-D24E-A54D-967966A9563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586566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03350" y="1160463"/>
            <a:ext cx="4178300" cy="3133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48507" rtl="0" eaLnBrk="1" fontAlgn="auto" latinLnBrk="0" hangingPunct="1">
              <a:lnSpc>
                <a:spcPct val="100000"/>
              </a:lnSpc>
              <a:spcBef>
                <a:spcPts val="0"/>
              </a:spcBef>
              <a:spcAft>
                <a:spcPts val="0"/>
              </a:spcAft>
              <a:buClrTx/>
              <a:buSzTx/>
              <a:buFontTx/>
              <a:buNone/>
              <a:tabLst/>
              <a:defRPr/>
            </a:pPr>
            <a:fld id="{4FC19CE8-D78C-D24E-A54D-967966A9563F}"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48507"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7283870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03350" y="1160463"/>
            <a:ext cx="4178300" cy="3133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C19CE8-D78C-D24E-A54D-967966A9563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6255081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03350" y="1160463"/>
            <a:ext cx="4178300" cy="313372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756666">
              <a:defRPr/>
            </a:pPr>
            <a:fld id="{4FC19CE8-D78C-D24E-A54D-967966A9563F}" type="slidenum">
              <a:rPr lang="en-US">
                <a:solidFill>
                  <a:prstClr val="black"/>
                </a:solidFill>
                <a:latin typeface="Calibri" panose="020F0502020204030204"/>
              </a:rPr>
              <a:pPr defTabSz="756666">
                <a:defRPr/>
              </a:pPr>
              <a:t>33</a:t>
            </a:fld>
            <a:endParaRPr lang="en-US">
              <a:solidFill>
                <a:prstClr val="black"/>
              </a:solidFill>
              <a:latin typeface="Calibri" panose="020F0502020204030204"/>
            </a:endParaRPr>
          </a:p>
        </p:txBody>
      </p:sp>
    </p:spTree>
    <p:extLst>
      <p:ext uri="{BB962C8B-B14F-4D97-AF65-F5344CB8AC3E}">
        <p14:creationId xmlns:p14="http://schemas.microsoft.com/office/powerpoint/2010/main" val="53499484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03350" y="1160463"/>
            <a:ext cx="4178300" cy="3133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756666">
              <a:defRPr/>
            </a:pPr>
            <a:fld id="{4FC19CE8-D78C-D24E-A54D-967966A9563F}" type="slidenum">
              <a:rPr lang="en-US">
                <a:solidFill>
                  <a:prstClr val="black"/>
                </a:solidFill>
                <a:latin typeface="Calibri" panose="020F0502020204030204"/>
              </a:rPr>
              <a:pPr defTabSz="756666">
                <a:defRPr/>
              </a:pPr>
              <a:t>34</a:t>
            </a:fld>
            <a:endParaRPr lang="en-US">
              <a:solidFill>
                <a:prstClr val="black"/>
              </a:solidFill>
              <a:latin typeface="Calibri" panose="020F0502020204030204"/>
            </a:endParaRPr>
          </a:p>
        </p:txBody>
      </p:sp>
    </p:spTree>
    <p:extLst>
      <p:ext uri="{BB962C8B-B14F-4D97-AF65-F5344CB8AC3E}">
        <p14:creationId xmlns:p14="http://schemas.microsoft.com/office/powerpoint/2010/main" val="68830541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03350" y="1160463"/>
            <a:ext cx="4178300" cy="3133725"/>
          </a:xfrm>
        </p:spPr>
      </p:sp>
      <p:sp>
        <p:nvSpPr>
          <p:cNvPr id="3" name="Notes Placeholder 2"/>
          <p:cNvSpPr>
            <a:spLocks noGrp="1"/>
          </p:cNvSpPr>
          <p:nvPr>
            <p:ph type="body" idx="1"/>
          </p:nvPr>
        </p:nvSpPr>
        <p:spPr/>
        <p:txBody>
          <a:bodyPr/>
          <a:lstStyle/>
          <a:p>
            <a:r>
              <a:rPr lang="en-US" dirty="0"/>
              <a:t>Right around the corner to submit new projects </a:t>
            </a:r>
          </a:p>
          <a:p>
            <a:r>
              <a:rPr lang="en-US" dirty="0"/>
              <a:t>Same time BOT is adopting the STIP, submittal window will be opening for new projects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C19CE8-D78C-D24E-A54D-967966A9563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6469519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03350" y="1160463"/>
            <a:ext cx="4178300" cy="3133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756666">
              <a:defRPr/>
            </a:pPr>
            <a:fld id="{4FC19CE8-D78C-D24E-A54D-967966A9563F}" type="slidenum">
              <a:rPr lang="en-US">
                <a:solidFill>
                  <a:prstClr val="black"/>
                </a:solidFill>
                <a:latin typeface="Calibri" panose="020F0502020204030204"/>
              </a:rPr>
              <a:pPr defTabSz="756666">
                <a:defRPr/>
              </a:pPr>
              <a:t>36</a:t>
            </a:fld>
            <a:endParaRPr lang="en-US">
              <a:solidFill>
                <a:prstClr val="black"/>
              </a:solidFill>
              <a:latin typeface="Calibri" panose="020F0502020204030204"/>
            </a:endParaRPr>
          </a:p>
        </p:txBody>
      </p:sp>
    </p:spTree>
    <p:extLst>
      <p:ext uri="{BB962C8B-B14F-4D97-AF65-F5344CB8AC3E}">
        <p14:creationId xmlns:p14="http://schemas.microsoft.com/office/powerpoint/2010/main" val="53159486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37</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338635670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38</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322867347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39</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413924046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40</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268825677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41</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227340157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42</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317715680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43</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230336719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44</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354480987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45</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103424606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46</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240189329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47</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361411133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48</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133584510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49</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8145206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50</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dirty="0"/>
          </a:p>
        </p:txBody>
      </p:sp>
    </p:spTree>
    <p:extLst>
      <p:ext uri="{BB962C8B-B14F-4D97-AF65-F5344CB8AC3E}">
        <p14:creationId xmlns:p14="http://schemas.microsoft.com/office/powerpoint/2010/main" val="7295818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51</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34037412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1203608-41CE-B54D-AE32-7F2FFE27282E}" type="datetimeFigureOut">
              <a:rPr lang="en-US" smtClean="0"/>
              <a:t>5/9/22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28C00F-252F-2942-A16D-65EC7BC639F4}" type="slidenum">
              <a:rPr lang="en-US" smtClean="0"/>
              <a:t>‹#›</a:t>
            </a:fld>
            <a:endParaRPr lang="en-US"/>
          </a:p>
        </p:txBody>
      </p:sp>
    </p:spTree>
    <p:extLst>
      <p:ext uri="{BB962C8B-B14F-4D97-AF65-F5344CB8AC3E}">
        <p14:creationId xmlns:p14="http://schemas.microsoft.com/office/powerpoint/2010/main" val="26732267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203608-41CE-B54D-AE32-7F2FFE27282E}" type="datetimeFigureOut">
              <a:rPr lang="en-US" smtClean="0"/>
              <a:t>5/9/22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28C00F-252F-2942-A16D-65EC7BC639F4}" type="slidenum">
              <a:rPr lang="en-US" smtClean="0"/>
              <a:t>‹#›</a:t>
            </a:fld>
            <a:endParaRPr lang="en-US"/>
          </a:p>
        </p:txBody>
      </p:sp>
    </p:spTree>
    <p:extLst>
      <p:ext uri="{BB962C8B-B14F-4D97-AF65-F5344CB8AC3E}">
        <p14:creationId xmlns:p14="http://schemas.microsoft.com/office/powerpoint/2010/main" val="12279487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1203608-41CE-B54D-AE32-7F2FFE27282E}" type="datetimeFigureOut">
              <a:rPr lang="en-US" smtClean="0"/>
              <a:t>5/9/22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28C00F-252F-2942-A16D-65EC7BC639F4}" type="slidenum">
              <a:rPr lang="en-US" smtClean="0"/>
              <a:t>‹#›</a:t>
            </a:fld>
            <a:endParaRPr lang="en-US"/>
          </a:p>
        </p:txBody>
      </p:sp>
    </p:spTree>
    <p:extLst>
      <p:ext uri="{BB962C8B-B14F-4D97-AF65-F5344CB8AC3E}">
        <p14:creationId xmlns:p14="http://schemas.microsoft.com/office/powerpoint/2010/main" val="41834206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1203608-41CE-B54D-AE32-7F2FFE27282E}" type="datetimeFigureOut">
              <a:rPr lang="en-US" smtClean="0"/>
              <a:t>5/9/22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28C00F-252F-2942-A16D-65EC7BC639F4}" type="slidenum">
              <a:rPr lang="en-US" smtClean="0"/>
              <a:t>‹#›</a:t>
            </a:fld>
            <a:endParaRPr lang="en-US"/>
          </a:p>
        </p:txBody>
      </p:sp>
    </p:spTree>
    <p:extLst>
      <p:ext uri="{BB962C8B-B14F-4D97-AF65-F5344CB8AC3E}">
        <p14:creationId xmlns:p14="http://schemas.microsoft.com/office/powerpoint/2010/main" val="1083672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1203608-41CE-B54D-AE32-7F2FFE27282E}" type="datetimeFigureOut">
              <a:rPr lang="en-US" smtClean="0"/>
              <a:t>5/9/22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528C00F-252F-2942-A16D-65EC7BC639F4}" type="slidenum">
              <a:rPr lang="en-US" smtClean="0"/>
              <a:t>‹#›</a:t>
            </a:fld>
            <a:endParaRPr lang="en-US"/>
          </a:p>
        </p:txBody>
      </p:sp>
    </p:spTree>
    <p:extLst>
      <p:ext uri="{BB962C8B-B14F-4D97-AF65-F5344CB8AC3E}">
        <p14:creationId xmlns:p14="http://schemas.microsoft.com/office/powerpoint/2010/main" val="1311970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1203608-41CE-B54D-AE32-7F2FFE27282E}" type="datetimeFigureOut">
              <a:rPr lang="en-US" smtClean="0"/>
              <a:t>5/9/22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528C00F-252F-2942-A16D-65EC7BC639F4}" type="slidenum">
              <a:rPr lang="en-US" smtClean="0"/>
              <a:t>‹#›</a:t>
            </a:fld>
            <a:endParaRPr lang="en-US"/>
          </a:p>
        </p:txBody>
      </p:sp>
    </p:spTree>
    <p:extLst>
      <p:ext uri="{BB962C8B-B14F-4D97-AF65-F5344CB8AC3E}">
        <p14:creationId xmlns:p14="http://schemas.microsoft.com/office/powerpoint/2010/main" val="30412732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203608-41CE-B54D-AE32-7F2FFE27282E}" type="datetimeFigureOut">
              <a:rPr lang="en-US" smtClean="0"/>
              <a:t>5/9/22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528C00F-252F-2942-A16D-65EC7BC639F4}" type="slidenum">
              <a:rPr lang="en-US" smtClean="0"/>
              <a:t>‹#›</a:t>
            </a:fld>
            <a:endParaRPr lang="en-US"/>
          </a:p>
        </p:txBody>
      </p:sp>
    </p:spTree>
    <p:extLst>
      <p:ext uri="{BB962C8B-B14F-4D97-AF65-F5344CB8AC3E}">
        <p14:creationId xmlns:p14="http://schemas.microsoft.com/office/powerpoint/2010/main" val="27777595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1203608-41CE-B54D-AE32-7F2FFE27282E}" type="datetimeFigureOut">
              <a:rPr lang="en-US" smtClean="0"/>
              <a:t>5/9/22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28C00F-252F-2942-A16D-65EC7BC639F4}" type="slidenum">
              <a:rPr lang="en-US" smtClean="0"/>
              <a:t>‹#›</a:t>
            </a:fld>
            <a:endParaRPr lang="en-US"/>
          </a:p>
        </p:txBody>
      </p:sp>
    </p:spTree>
    <p:extLst>
      <p:ext uri="{BB962C8B-B14F-4D97-AF65-F5344CB8AC3E}">
        <p14:creationId xmlns:p14="http://schemas.microsoft.com/office/powerpoint/2010/main" val="38005905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1203608-41CE-B54D-AE32-7F2FFE27282E}" type="datetimeFigureOut">
              <a:rPr lang="en-US" smtClean="0"/>
              <a:t>5/9/22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28C00F-252F-2942-A16D-65EC7BC639F4}" type="slidenum">
              <a:rPr lang="en-US" smtClean="0"/>
              <a:t>‹#›</a:t>
            </a:fld>
            <a:endParaRPr lang="en-US"/>
          </a:p>
        </p:txBody>
      </p:sp>
    </p:spTree>
    <p:extLst>
      <p:ext uri="{BB962C8B-B14F-4D97-AF65-F5344CB8AC3E}">
        <p14:creationId xmlns:p14="http://schemas.microsoft.com/office/powerpoint/2010/main" val="1723399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203608-41CE-B54D-AE32-7F2FFE27282E}" type="datetimeFigureOut">
              <a:rPr lang="en-US" smtClean="0"/>
              <a:t>5/9/22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28C00F-252F-2942-A16D-65EC7BC639F4}" type="slidenum">
              <a:rPr lang="en-US" smtClean="0"/>
              <a:t>‹#›</a:t>
            </a:fld>
            <a:endParaRPr lang="en-US"/>
          </a:p>
        </p:txBody>
      </p:sp>
    </p:spTree>
    <p:extLst>
      <p:ext uri="{BB962C8B-B14F-4D97-AF65-F5344CB8AC3E}">
        <p14:creationId xmlns:p14="http://schemas.microsoft.com/office/powerpoint/2010/main" val="38279053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203608-41CE-B54D-AE32-7F2FFE27282E}" type="datetimeFigureOut">
              <a:rPr lang="en-US" smtClean="0"/>
              <a:t>5/9/22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28C00F-252F-2942-A16D-65EC7BC639F4}" type="slidenum">
              <a:rPr lang="en-US" smtClean="0"/>
              <a:t>‹#›</a:t>
            </a:fld>
            <a:endParaRPr lang="en-US"/>
          </a:p>
        </p:txBody>
      </p:sp>
    </p:spTree>
    <p:extLst>
      <p:ext uri="{BB962C8B-B14F-4D97-AF65-F5344CB8AC3E}">
        <p14:creationId xmlns:p14="http://schemas.microsoft.com/office/powerpoint/2010/main" val="38356154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Title &amp; Bullets">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EA5E2B8-F038-4FB6-BA9A-7A2FA8563427}"/>
              </a:ext>
            </a:extLst>
          </p:cNvPr>
          <p:cNvSpPr>
            <a:spLocks noGrp="1"/>
          </p:cNvSpPr>
          <p:nvPr>
            <p:ph idx="1" hasCustomPrompt="1"/>
          </p:nvPr>
        </p:nvSpPr>
        <p:spPr/>
        <p:txBody>
          <a:bodyPr/>
          <a:lstStyle>
            <a:lvl1pPr marL="192881" indent="-192881">
              <a:buFont typeface="Arial" panose="020B0604020202020204" pitchFamily="34" charset="0"/>
              <a:buChar char="•"/>
              <a:defRPr/>
            </a:lvl1pPr>
          </a:lstStyle>
          <a:p>
            <a:pPr lvl="0"/>
            <a:r>
              <a:rPr lang="en-US" dirty="0"/>
              <a:t>Title</a:t>
            </a:r>
          </a:p>
          <a:p>
            <a:pPr lvl="1"/>
            <a:r>
              <a:rPr lang="en-US" dirty="0"/>
              <a:t>Bullet 1</a:t>
            </a:r>
          </a:p>
          <a:p>
            <a:pPr lvl="2"/>
            <a:r>
              <a:rPr lang="en-US" dirty="0"/>
              <a:t>Bullet 2</a:t>
            </a:r>
          </a:p>
          <a:p>
            <a:pPr lvl="3"/>
            <a:r>
              <a:rPr lang="en-US" dirty="0"/>
              <a:t>Bullet 3</a:t>
            </a:r>
          </a:p>
          <a:p>
            <a:pPr lvl="4"/>
            <a:r>
              <a:rPr lang="en-US" dirty="0"/>
              <a:t>Bullet 4</a:t>
            </a:r>
          </a:p>
        </p:txBody>
      </p:sp>
      <p:sp>
        <p:nvSpPr>
          <p:cNvPr id="2" name="Title 1">
            <a:extLst>
              <a:ext uri="{FF2B5EF4-FFF2-40B4-BE49-F238E27FC236}">
                <a16:creationId xmlns:a16="http://schemas.microsoft.com/office/drawing/2014/main" id="{EB25EFA3-FC1E-4DE4-8F4E-6408E1D0FD99}"/>
              </a:ext>
            </a:extLst>
          </p:cNvPr>
          <p:cNvSpPr>
            <a:spLocks noGrp="1"/>
          </p:cNvSpPr>
          <p:nvPr>
            <p:ph type="title" hasCustomPrompt="1"/>
          </p:nvPr>
        </p:nvSpPr>
        <p:spPr>
          <a:xfrm>
            <a:off x="325925" y="1091892"/>
            <a:ext cx="8426513" cy="286997"/>
          </a:xfrm>
          <a:prstGeom prst="rect">
            <a:avLst/>
          </a:prstGeom>
        </p:spPr>
        <p:txBody>
          <a:bodyPr/>
          <a:lstStyle>
            <a:lvl1pPr>
              <a:defRPr/>
            </a:lvl1pPr>
          </a:lstStyle>
          <a:p>
            <a:r>
              <a:rPr lang="en-US" dirty="0"/>
              <a:t>Title Goes Here</a:t>
            </a:r>
          </a:p>
        </p:txBody>
      </p:sp>
      <p:sp>
        <p:nvSpPr>
          <p:cNvPr id="5" name="Text Placeholder 5">
            <a:extLst>
              <a:ext uri="{FF2B5EF4-FFF2-40B4-BE49-F238E27FC236}">
                <a16:creationId xmlns:a16="http://schemas.microsoft.com/office/drawing/2014/main" id="{076F7424-9D0C-0F4E-B909-F8547D1471E4}"/>
              </a:ext>
            </a:extLst>
          </p:cNvPr>
          <p:cNvSpPr>
            <a:spLocks noGrp="1"/>
          </p:cNvSpPr>
          <p:nvPr>
            <p:ph type="body" sz="quarter" idx="10" hasCustomPrompt="1"/>
          </p:nvPr>
        </p:nvSpPr>
        <p:spPr>
          <a:xfrm>
            <a:off x="325925" y="6057903"/>
            <a:ext cx="5204375" cy="365125"/>
          </a:xfrm>
        </p:spPr>
        <p:txBody>
          <a:bodyPr/>
          <a:lstStyle>
            <a:lvl1pPr marL="0" indent="0">
              <a:buNone/>
              <a:defRPr sz="675"/>
            </a:lvl1pPr>
          </a:lstStyle>
          <a:p>
            <a:r>
              <a:rPr lang="en-US" dirty="0"/>
              <a:t>Disclaimer goes here (if needed)</a:t>
            </a:r>
          </a:p>
        </p:txBody>
      </p:sp>
      <p:sp>
        <p:nvSpPr>
          <p:cNvPr id="8" name="Slide Number Placeholder 4">
            <a:extLst>
              <a:ext uri="{FF2B5EF4-FFF2-40B4-BE49-F238E27FC236}">
                <a16:creationId xmlns:a16="http://schemas.microsoft.com/office/drawing/2014/main" id="{E599D524-5E01-1943-97E9-5B67515B8AA1}"/>
              </a:ext>
            </a:extLst>
          </p:cNvPr>
          <p:cNvSpPr>
            <a:spLocks noGrp="1"/>
          </p:cNvSpPr>
          <p:nvPr>
            <p:ph type="sldNum" sz="quarter" idx="4"/>
          </p:nvPr>
        </p:nvSpPr>
        <p:spPr>
          <a:xfrm>
            <a:off x="8747888" y="6240465"/>
            <a:ext cx="396113" cy="365125"/>
          </a:xfrm>
          <a:prstGeom prst="rect">
            <a:avLst/>
          </a:prstGeom>
        </p:spPr>
        <p:txBody>
          <a:bodyPr vert="horz" lIns="91440" tIns="45720" rIns="91440" bIns="45720" rtlCol="0" anchor="ctr"/>
          <a:lstStyle>
            <a:lvl1pPr algn="ctr">
              <a:defRPr sz="506">
                <a:solidFill>
                  <a:schemeClr val="bg1"/>
                </a:solidFill>
                <a:latin typeface="TransportNewMedium_gdi" pitchFamily="2" charset="77"/>
              </a:defRPr>
            </a:lvl1pPr>
          </a:lstStyle>
          <a:p>
            <a:fld id="{71AF279C-F903-5C4F-9E12-139067057548}" type="slidenum">
              <a:rPr lang="en-US" smtClean="0"/>
              <a:pPr/>
              <a:t>‹#›</a:t>
            </a:fld>
            <a:endParaRPr lang="en-US" dirty="0"/>
          </a:p>
        </p:txBody>
      </p:sp>
    </p:spTree>
    <p:extLst>
      <p:ext uri="{BB962C8B-B14F-4D97-AF65-F5344CB8AC3E}">
        <p14:creationId xmlns:p14="http://schemas.microsoft.com/office/powerpoint/2010/main" val="10988399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Section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1930941-F86E-E842-9AD8-431D19B9D99D}"/>
              </a:ext>
            </a:extLst>
          </p:cNvPr>
          <p:cNvPicPr>
            <a:picLocks noChangeAspect="1"/>
          </p:cNvPicPr>
          <p:nvPr userDrawn="1"/>
        </p:nvPicPr>
        <p:blipFill rotWithShape="1">
          <a:blip r:embed="rId2"/>
          <a:srcRect l="1691" r="1691" b="50"/>
          <a:stretch/>
        </p:blipFill>
        <p:spPr>
          <a:xfrm>
            <a:off x="0" y="0"/>
            <a:ext cx="9144000" cy="6858000"/>
          </a:xfrm>
          <a:prstGeom prst="rect">
            <a:avLst/>
          </a:prstGeom>
        </p:spPr>
      </p:pic>
      <p:sp>
        <p:nvSpPr>
          <p:cNvPr id="2" name="Title 1">
            <a:extLst>
              <a:ext uri="{FF2B5EF4-FFF2-40B4-BE49-F238E27FC236}">
                <a16:creationId xmlns:a16="http://schemas.microsoft.com/office/drawing/2014/main" id="{68DBA6A1-A578-41C1-8E73-BDD1597F3C58}"/>
              </a:ext>
            </a:extLst>
          </p:cNvPr>
          <p:cNvSpPr>
            <a:spLocks noGrp="1"/>
          </p:cNvSpPr>
          <p:nvPr>
            <p:ph type="ctrTitle" hasCustomPrompt="1"/>
          </p:nvPr>
        </p:nvSpPr>
        <p:spPr>
          <a:xfrm>
            <a:off x="0" y="1848342"/>
            <a:ext cx="9144000" cy="1655762"/>
          </a:xfrm>
          <a:prstGeom prst="rect">
            <a:avLst/>
          </a:prstGeom>
        </p:spPr>
        <p:txBody>
          <a:bodyPr anchor="b">
            <a:noAutofit/>
          </a:bodyPr>
          <a:lstStyle>
            <a:lvl1pPr algn="ctr">
              <a:defRPr sz="2850" b="0">
                <a:solidFill>
                  <a:schemeClr val="bg1"/>
                </a:solidFill>
                <a:latin typeface="TransportNewMedium_gdi" pitchFamily="2" charset="77"/>
              </a:defRPr>
            </a:lvl1pPr>
          </a:lstStyle>
          <a:p>
            <a:r>
              <a:rPr lang="en-US" dirty="0"/>
              <a:t>Section Slide</a:t>
            </a:r>
          </a:p>
        </p:txBody>
      </p:sp>
      <p:sp>
        <p:nvSpPr>
          <p:cNvPr id="3" name="Rectangle 2">
            <a:extLst>
              <a:ext uri="{FF2B5EF4-FFF2-40B4-BE49-F238E27FC236}">
                <a16:creationId xmlns:a16="http://schemas.microsoft.com/office/drawing/2014/main" id="{69700245-4C4B-C242-A1CA-8F1FB3C0412A}"/>
              </a:ext>
            </a:extLst>
          </p:cNvPr>
          <p:cNvSpPr/>
          <p:nvPr userDrawn="1"/>
        </p:nvSpPr>
        <p:spPr>
          <a:xfrm>
            <a:off x="2804160" y="3732704"/>
            <a:ext cx="3535680" cy="10777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41756747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
        <p:nvSpPr>
          <p:cNvPr id="5" name="Title Placeholder 1"/>
          <p:cNvSpPr>
            <a:spLocks noGrp="1"/>
          </p:cNvSpPr>
          <p:nvPr>
            <p:ph type="title"/>
          </p:nvPr>
        </p:nvSpPr>
        <p:spPr>
          <a:xfrm>
            <a:off x="457200" y="806564"/>
            <a:ext cx="8229600" cy="1143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6" name="Text Placeholder 2"/>
          <p:cNvSpPr>
            <a:spLocks noGrp="1"/>
          </p:cNvSpPr>
          <p:nvPr>
            <p:ph idx="1"/>
          </p:nvPr>
        </p:nvSpPr>
        <p:spPr>
          <a:xfrm>
            <a:off x="457200" y="2046741"/>
            <a:ext cx="8229600" cy="3705109"/>
          </a:xfrm>
          <a:prstGeom prst="rect">
            <a:avLst/>
          </a:prstGeom>
        </p:spPr>
        <p:txBody>
          <a:bodyPr vert="horz" lIns="91440" tIns="45720" rIns="91440" bIns="45720" rtlCol="0">
            <a:normAutofit/>
          </a:bodyPr>
          <a:lstStyle>
            <a:lvl1pPr>
              <a:defRPr>
                <a:solidFill>
                  <a:schemeClr val="tx1">
                    <a:lumMod val="75000"/>
                    <a:lumOff val="25000"/>
                  </a:schemeClr>
                </a:solidFill>
              </a:defRPr>
            </a:lvl1pPr>
            <a:lvl2pPr marL="214313" indent="-214313">
              <a:buFont typeface="Arial"/>
              <a:buChar char="•"/>
              <a:defRPr>
                <a:solidFill>
                  <a:schemeClr val="tx1">
                    <a:lumMod val="75000"/>
                    <a:lumOff val="25000"/>
                  </a:schemeClr>
                </a:solidFill>
              </a:defRPr>
            </a:lvl2pPr>
            <a:lvl3pPr marL="214313" indent="-214313">
              <a:buFont typeface="Arial"/>
              <a:buChar char="•"/>
              <a:defRPr>
                <a:solidFill>
                  <a:schemeClr val="tx1">
                    <a:lumMod val="75000"/>
                    <a:lumOff val="25000"/>
                  </a:schemeClr>
                </a:solidFill>
              </a:defRPr>
            </a:lvl3pPr>
            <a:lvl4pPr marL="214313" indent="-214313">
              <a:buFont typeface="Arial"/>
              <a:buChar char="•"/>
              <a:defRPr>
                <a:solidFill>
                  <a:schemeClr val="tx1">
                    <a:lumMod val="75000"/>
                    <a:lumOff val="25000"/>
                  </a:schemeClr>
                </a:solidFill>
              </a:defRPr>
            </a:lvl4pPr>
            <a:lvl5pPr marL="214313" indent="-214313">
              <a:buFont typeface="Arial"/>
              <a:buChar char="•"/>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10"/>
          </p:nvPr>
        </p:nvSpPr>
        <p:spPr>
          <a:xfrm>
            <a:off x="8142288" y="6356353"/>
            <a:ext cx="544512" cy="365125"/>
          </a:xfrm>
        </p:spPr>
        <p:txBody>
          <a:bodyPr/>
          <a:lstStyle>
            <a:lvl1pPr defTabSz="685800">
              <a:defRPr/>
            </a:lvl1pPr>
          </a:lstStyle>
          <a:p>
            <a:fld id="{9717F213-2546-4376-98C2-F13EF8DF8334}" type="slidenum">
              <a:rPr lang="en-US" altLang="en-US"/>
              <a:pPr/>
              <a:t>‹#›</a:t>
            </a:fld>
            <a:endParaRPr lang="en-US" altLang="en-US" dirty="0"/>
          </a:p>
        </p:txBody>
      </p:sp>
    </p:spTree>
    <p:extLst>
      <p:ext uri="{BB962C8B-B14F-4D97-AF65-F5344CB8AC3E}">
        <p14:creationId xmlns:p14="http://schemas.microsoft.com/office/powerpoint/2010/main" val="1027592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Title &amp; Subtitl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4C5D41A3-BF6C-8349-BB34-6207364B9B2A}"/>
              </a:ext>
            </a:extLst>
          </p:cNvPr>
          <p:cNvSpPr>
            <a:spLocks noGrp="1"/>
          </p:cNvSpPr>
          <p:nvPr>
            <p:ph type="body" sz="quarter" idx="11" hasCustomPrompt="1"/>
          </p:nvPr>
        </p:nvSpPr>
        <p:spPr>
          <a:xfrm>
            <a:off x="325925" y="1440288"/>
            <a:ext cx="8426512" cy="367451"/>
          </a:xfrm>
        </p:spPr>
        <p:txBody>
          <a:bodyPr>
            <a:noAutofit/>
          </a:bodyPr>
          <a:lstStyle>
            <a:lvl1pPr marL="0" indent="0">
              <a:buFont typeface="Arial" panose="020B0604020202020204" pitchFamily="34" charset="0"/>
              <a:buNone/>
              <a:defRPr sz="1050">
                <a:solidFill>
                  <a:schemeClr val="accent2"/>
                </a:solidFill>
                <a:latin typeface="TransportNewMedium_gdi" pitchFamily="2" charset="77"/>
              </a:defRPr>
            </a:lvl1pPr>
            <a:lvl2pPr marL="417910" indent="-160735">
              <a:buFont typeface="Arial" panose="020B0604020202020204" pitchFamily="34" charset="0"/>
              <a:buChar char="•"/>
              <a:defRPr>
                <a:solidFill>
                  <a:srgbClr val="606165"/>
                </a:solidFill>
              </a:defRPr>
            </a:lvl2pPr>
            <a:lvl3pPr marL="642938" indent="-128588">
              <a:buFont typeface="Arial" panose="020B0604020202020204" pitchFamily="34" charset="0"/>
              <a:buChar char="•"/>
              <a:defRPr>
                <a:solidFill>
                  <a:srgbClr val="606165"/>
                </a:solidFill>
              </a:defRPr>
            </a:lvl3pPr>
            <a:lvl4pPr marL="900113" indent="-128588">
              <a:buFont typeface="Arial" panose="020B0604020202020204" pitchFamily="34" charset="0"/>
              <a:buChar char="•"/>
              <a:defRPr>
                <a:solidFill>
                  <a:srgbClr val="606165"/>
                </a:solidFill>
              </a:defRPr>
            </a:lvl4pPr>
            <a:lvl5pPr marL="1157288" indent="-128588">
              <a:buFont typeface="Arial" panose="020B0604020202020204" pitchFamily="34" charset="0"/>
              <a:buChar char="•"/>
              <a:defRPr>
                <a:solidFill>
                  <a:srgbClr val="606165"/>
                </a:solidFill>
              </a:defRPr>
            </a:lvl5pPr>
          </a:lstStyle>
          <a:p>
            <a:pPr lvl="0"/>
            <a:r>
              <a:rPr lang="en-US" dirty="0"/>
              <a:t>Subtitle Goes Here (if needed) </a:t>
            </a:r>
          </a:p>
        </p:txBody>
      </p:sp>
      <p:sp>
        <p:nvSpPr>
          <p:cNvPr id="11" name="Content Placeholder 2">
            <a:extLst>
              <a:ext uri="{FF2B5EF4-FFF2-40B4-BE49-F238E27FC236}">
                <a16:creationId xmlns:a16="http://schemas.microsoft.com/office/drawing/2014/main" id="{FB363635-00AC-1C45-A599-7BA13E1C4652}"/>
              </a:ext>
            </a:extLst>
          </p:cNvPr>
          <p:cNvSpPr>
            <a:spLocks noGrp="1"/>
          </p:cNvSpPr>
          <p:nvPr>
            <p:ph idx="1" hasCustomPrompt="1"/>
          </p:nvPr>
        </p:nvSpPr>
        <p:spPr>
          <a:xfrm>
            <a:off x="325925" y="2099095"/>
            <a:ext cx="8426513" cy="3814689"/>
          </a:xfrm>
        </p:spPr>
        <p:txBody>
          <a:bodyPr/>
          <a:lstStyle>
            <a:lvl1pPr marL="192881" indent="-192881">
              <a:buFont typeface="Arial" panose="020B0604020202020204" pitchFamily="34" charset="0"/>
              <a:buChar char="•"/>
              <a:defRPr/>
            </a:lvl1pPr>
          </a:lstStyle>
          <a:p>
            <a:pPr lvl="0"/>
            <a:r>
              <a:rPr lang="en-US" dirty="0"/>
              <a:t>Title</a:t>
            </a:r>
          </a:p>
          <a:p>
            <a:pPr lvl="1"/>
            <a:r>
              <a:rPr lang="en-US" dirty="0"/>
              <a:t>Bullet 1</a:t>
            </a:r>
          </a:p>
          <a:p>
            <a:pPr lvl="2"/>
            <a:r>
              <a:rPr lang="en-US" dirty="0"/>
              <a:t>Bullet 2</a:t>
            </a:r>
          </a:p>
          <a:p>
            <a:pPr lvl="3"/>
            <a:r>
              <a:rPr lang="en-US" dirty="0"/>
              <a:t>Bullet 3</a:t>
            </a:r>
          </a:p>
          <a:p>
            <a:pPr lvl="4"/>
            <a:r>
              <a:rPr lang="en-US" dirty="0"/>
              <a:t>Bullet 4</a:t>
            </a:r>
          </a:p>
        </p:txBody>
      </p:sp>
      <p:sp>
        <p:nvSpPr>
          <p:cNvPr id="12" name="Title 1">
            <a:extLst>
              <a:ext uri="{FF2B5EF4-FFF2-40B4-BE49-F238E27FC236}">
                <a16:creationId xmlns:a16="http://schemas.microsoft.com/office/drawing/2014/main" id="{58520A6F-8DCC-F44F-8D67-663776233ED3}"/>
              </a:ext>
            </a:extLst>
          </p:cNvPr>
          <p:cNvSpPr>
            <a:spLocks noGrp="1"/>
          </p:cNvSpPr>
          <p:nvPr>
            <p:ph type="title" hasCustomPrompt="1"/>
          </p:nvPr>
        </p:nvSpPr>
        <p:spPr>
          <a:xfrm>
            <a:off x="325925" y="1091892"/>
            <a:ext cx="8426513" cy="286997"/>
          </a:xfrm>
          <a:prstGeom prst="rect">
            <a:avLst/>
          </a:prstGeom>
        </p:spPr>
        <p:txBody>
          <a:bodyPr/>
          <a:lstStyle>
            <a:lvl1pPr>
              <a:defRPr/>
            </a:lvl1pPr>
          </a:lstStyle>
          <a:p>
            <a:r>
              <a:rPr lang="en-US" dirty="0"/>
              <a:t>Title Goes Here</a:t>
            </a:r>
          </a:p>
        </p:txBody>
      </p:sp>
      <p:sp>
        <p:nvSpPr>
          <p:cNvPr id="7" name="Text Placeholder 5">
            <a:extLst>
              <a:ext uri="{FF2B5EF4-FFF2-40B4-BE49-F238E27FC236}">
                <a16:creationId xmlns:a16="http://schemas.microsoft.com/office/drawing/2014/main" id="{506AD872-1A02-3C4C-8ADE-6BD261D1F564}"/>
              </a:ext>
            </a:extLst>
          </p:cNvPr>
          <p:cNvSpPr>
            <a:spLocks noGrp="1"/>
          </p:cNvSpPr>
          <p:nvPr>
            <p:ph type="body" sz="quarter" idx="10" hasCustomPrompt="1"/>
          </p:nvPr>
        </p:nvSpPr>
        <p:spPr>
          <a:xfrm>
            <a:off x="325925" y="6057903"/>
            <a:ext cx="5204375" cy="365125"/>
          </a:xfrm>
        </p:spPr>
        <p:txBody>
          <a:bodyPr/>
          <a:lstStyle>
            <a:lvl1pPr marL="0" indent="0">
              <a:buNone/>
              <a:defRPr sz="675"/>
            </a:lvl1pPr>
          </a:lstStyle>
          <a:p>
            <a:r>
              <a:rPr lang="en-US" dirty="0"/>
              <a:t>Disclaimer goes here (if needed)</a:t>
            </a:r>
          </a:p>
        </p:txBody>
      </p:sp>
      <p:sp>
        <p:nvSpPr>
          <p:cNvPr id="13" name="Slide Number Placeholder 4">
            <a:extLst>
              <a:ext uri="{FF2B5EF4-FFF2-40B4-BE49-F238E27FC236}">
                <a16:creationId xmlns:a16="http://schemas.microsoft.com/office/drawing/2014/main" id="{4CB94C6F-A7A6-214B-8831-7E44D5E16667}"/>
              </a:ext>
            </a:extLst>
          </p:cNvPr>
          <p:cNvSpPr>
            <a:spLocks noGrp="1"/>
          </p:cNvSpPr>
          <p:nvPr>
            <p:ph type="sldNum" sz="quarter" idx="4"/>
          </p:nvPr>
        </p:nvSpPr>
        <p:spPr>
          <a:xfrm>
            <a:off x="8747888" y="6240465"/>
            <a:ext cx="396113" cy="365125"/>
          </a:xfrm>
          <a:prstGeom prst="rect">
            <a:avLst/>
          </a:prstGeom>
        </p:spPr>
        <p:txBody>
          <a:bodyPr vert="horz" lIns="91440" tIns="45720" rIns="91440" bIns="45720" rtlCol="0" anchor="ctr"/>
          <a:lstStyle>
            <a:lvl1pPr algn="ctr">
              <a:defRPr sz="506">
                <a:solidFill>
                  <a:schemeClr val="bg1"/>
                </a:solidFill>
                <a:latin typeface="TransportNewMedium_gdi" pitchFamily="2" charset="77"/>
              </a:defRPr>
            </a:lvl1pPr>
          </a:lstStyle>
          <a:p>
            <a:fld id="{71AF279C-F903-5C4F-9E12-139067057548}" type="slidenum">
              <a:rPr lang="en-US" smtClean="0"/>
              <a:pPr/>
              <a:t>‹#›</a:t>
            </a:fld>
            <a:endParaRPr lang="en-US" dirty="0"/>
          </a:p>
        </p:txBody>
      </p:sp>
    </p:spTree>
    <p:extLst>
      <p:ext uri="{BB962C8B-B14F-4D97-AF65-F5344CB8AC3E}">
        <p14:creationId xmlns:p14="http://schemas.microsoft.com/office/powerpoint/2010/main" val="10513635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25EFA3-FC1E-4DE4-8F4E-6408E1D0FD99}"/>
              </a:ext>
            </a:extLst>
          </p:cNvPr>
          <p:cNvSpPr>
            <a:spLocks noGrp="1"/>
          </p:cNvSpPr>
          <p:nvPr>
            <p:ph type="title" hasCustomPrompt="1"/>
          </p:nvPr>
        </p:nvSpPr>
        <p:spPr>
          <a:xfrm>
            <a:off x="325925" y="1091892"/>
            <a:ext cx="8426513" cy="286997"/>
          </a:xfrm>
          <a:prstGeom prst="rect">
            <a:avLst/>
          </a:prstGeom>
        </p:spPr>
        <p:txBody>
          <a:bodyPr/>
          <a:lstStyle>
            <a:lvl1pPr>
              <a:defRPr/>
            </a:lvl1pPr>
          </a:lstStyle>
          <a:p>
            <a:r>
              <a:rPr lang="en-US" dirty="0"/>
              <a:t>Title Goes Here</a:t>
            </a:r>
          </a:p>
        </p:txBody>
      </p:sp>
      <p:sp>
        <p:nvSpPr>
          <p:cNvPr id="5" name="Text Placeholder 5">
            <a:extLst>
              <a:ext uri="{FF2B5EF4-FFF2-40B4-BE49-F238E27FC236}">
                <a16:creationId xmlns:a16="http://schemas.microsoft.com/office/drawing/2014/main" id="{698BCC4E-E0D2-EF4E-85CB-01AE45135510}"/>
              </a:ext>
            </a:extLst>
          </p:cNvPr>
          <p:cNvSpPr>
            <a:spLocks noGrp="1"/>
          </p:cNvSpPr>
          <p:nvPr>
            <p:ph type="body" sz="quarter" idx="10" hasCustomPrompt="1"/>
          </p:nvPr>
        </p:nvSpPr>
        <p:spPr>
          <a:xfrm>
            <a:off x="325925" y="6057903"/>
            <a:ext cx="5204375" cy="365125"/>
          </a:xfrm>
        </p:spPr>
        <p:txBody>
          <a:bodyPr/>
          <a:lstStyle>
            <a:lvl1pPr marL="0" indent="0">
              <a:buNone/>
              <a:defRPr sz="675"/>
            </a:lvl1pPr>
          </a:lstStyle>
          <a:p>
            <a:r>
              <a:rPr lang="en-US" dirty="0"/>
              <a:t>Disclaimer goes here (if needed)</a:t>
            </a:r>
          </a:p>
        </p:txBody>
      </p:sp>
      <p:sp>
        <p:nvSpPr>
          <p:cNvPr id="10" name="Slide Number Placeholder 4">
            <a:extLst>
              <a:ext uri="{FF2B5EF4-FFF2-40B4-BE49-F238E27FC236}">
                <a16:creationId xmlns:a16="http://schemas.microsoft.com/office/drawing/2014/main" id="{DEB73814-7C98-3844-BABE-0BAE28C7C299}"/>
              </a:ext>
            </a:extLst>
          </p:cNvPr>
          <p:cNvSpPr>
            <a:spLocks noGrp="1"/>
          </p:cNvSpPr>
          <p:nvPr>
            <p:ph type="sldNum" sz="quarter" idx="4"/>
          </p:nvPr>
        </p:nvSpPr>
        <p:spPr>
          <a:xfrm>
            <a:off x="8747888" y="6240465"/>
            <a:ext cx="396113" cy="365125"/>
          </a:xfrm>
          <a:prstGeom prst="rect">
            <a:avLst/>
          </a:prstGeom>
        </p:spPr>
        <p:txBody>
          <a:bodyPr vert="horz" lIns="91440" tIns="45720" rIns="91440" bIns="45720" rtlCol="0" anchor="ctr"/>
          <a:lstStyle>
            <a:lvl1pPr algn="ctr">
              <a:defRPr sz="506">
                <a:solidFill>
                  <a:schemeClr val="bg1"/>
                </a:solidFill>
                <a:latin typeface="TransportNewMedium_gdi" pitchFamily="2" charset="77"/>
              </a:defRPr>
            </a:lvl1pPr>
          </a:lstStyle>
          <a:p>
            <a:fld id="{71AF279C-F903-5C4F-9E12-139067057548}" type="slidenum">
              <a:rPr lang="en-US" smtClean="0"/>
              <a:pPr/>
              <a:t>‹#›</a:t>
            </a:fld>
            <a:endParaRPr lang="en-US" dirty="0"/>
          </a:p>
        </p:txBody>
      </p:sp>
    </p:spTree>
    <p:extLst>
      <p:ext uri="{BB962C8B-B14F-4D97-AF65-F5344CB8AC3E}">
        <p14:creationId xmlns:p14="http://schemas.microsoft.com/office/powerpoint/2010/main" val="38532750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203608-41CE-B54D-AE32-7F2FFE27282E}" type="datetimeFigureOut">
              <a:rPr lang="en-US" smtClean="0"/>
              <a:t>5/9/22</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528C00F-252F-2942-A16D-65EC7BC639F4}" type="slidenum">
              <a:rPr lang="en-US" smtClean="0"/>
              <a:t>‹#›</a:t>
            </a:fld>
            <a:endParaRPr lang="en-US"/>
          </a:p>
        </p:txBody>
      </p:sp>
    </p:spTree>
    <p:extLst>
      <p:ext uri="{BB962C8B-B14F-4D97-AF65-F5344CB8AC3E}">
        <p14:creationId xmlns:p14="http://schemas.microsoft.com/office/powerpoint/2010/main" val="1801018168"/>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 id="2147483677" r:id="rId15"/>
    <p:sldLayoutId id="2147483678"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tiff"/><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tiff"/><Relationship Id="rId5" Type="http://schemas.openxmlformats.org/officeDocument/2006/relationships/image" Target="../media/image4.tiff"/><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3.jpeg"/></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3.jpeg"/></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3.jpeg"/></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3.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3.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19.svg"/><Relationship Id="rId4" Type="http://schemas.openxmlformats.org/officeDocument/2006/relationships/image" Target="../media/image18.png"/></Relationships>
</file>

<file path=ppt/slides/_rels/slide25.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19.svg"/><Relationship Id="rId4" Type="http://schemas.openxmlformats.org/officeDocument/2006/relationships/image" Target="../media/image18.png"/></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15.xml"/><Relationship Id="rId4" Type="http://schemas.openxmlformats.org/officeDocument/2006/relationships/hyperlink" Target="https://ourfiniteworld.com/2018/01/09/will-the-world-economy-continue-to-roll-along-in-2018/comment-page-19/"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5.xml"/><Relationship Id="rId1"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6.xml"/><Relationship Id="rId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7.xml"/><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6.xml"/></Relationships>
</file>

<file path=ppt/slides/_rels/slide3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1.xml"/><Relationship Id="rId1" Type="http://schemas.openxmlformats.org/officeDocument/2006/relationships/slideLayout" Target="../slideLayouts/slideLayout16.xml"/></Relationships>
</file>

<file path=ppt/slides/_rels/slide37.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hyperlink" Target="https://publicinput.com/NC-CleanTransPlan-Survey" TargetMode="External"/><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hyperlink" Target="https://files.nc.gov/ncdeq/climate-change/EO80--NC-s-Commitment-to-Address-Climate-Change---Transition-to-a-Clean-Energy-Economy.pdf" TargetMode="External"/><Relationship Id="rId5" Type="http://schemas.openxmlformats.org/officeDocument/2006/relationships/hyperlink" Target="https://governor.nc.gov/media/2907/open" TargetMode="External"/><Relationship Id="rId4" Type="http://schemas.openxmlformats.org/officeDocument/2006/relationships/image" Target="../media/image3.jpeg"/></Relationships>
</file>

<file path=ppt/slides/_rels/slide3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3.jpeg"/></Relationships>
</file>

<file path=ppt/slides/_rels/slide3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3.jpeg"/></Relationships>
</file>

<file path=ppt/slides/_rels/slide4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hyperlink" Target="https://www.johnstonnc.com/parks/content.cfm?pageid=142" TargetMode="External"/><Relationship Id="rId4" Type="http://schemas.openxmlformats.org/officeDocument/2006/relationships/image" Target="../media/image3.jpeg"/></Relationships>
</file>

<file path=ppt/slides/_rels/slide41.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jpeg"/><Relationship Id="rId7" Type="http://schemas.openxmlformats.org/officeDocument/2006/relationships/image" Target="../media/image29.jpe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9.png"/><Relationship Id="rId10" Type="http://schemas.openxmlformats.org/officeDocument/2006/relationships/image" Target="../media/image32.png"/><Relationship Id="rId4" Type="http://schemas.openxmlformats.org/officeDocument/2006/relationships/image" Target="../media/image3.jpeg"/><Relationship Id="rId9" Type="http://schemas.openxmlformats.org/officeDocument/2006/relationships/image" Target="../media/image31.png"/></Relationships>
</file>

<file path=ppt/slides/_rels/slide4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jpeg"/></Relationships>
</file>

<file path=ppt/slides/_rels/slide4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4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4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0.xml"/><Relationship Id="rId1" Type="http://schemas.openxmlformats.org/officeDocument/2006/relationships/slideLayout" Target="../slideLayouts/slideLayout2.xml"/><Relationship Id="rId5" Type="http://schemas.openxmlformats.org/officeDocument/2006/relationships/hyperlink" Target="mailto:jkcollins@ncdot.gov" TargetMode="External"/><Relationship Id="rId4" Type="http://schemas.openxmlformats.org/officeDocument/2006/relationships/image" Target="../media/image3.jpeg"/></Relationships>
</file>

<file path=ppt/slides/_rels/slide4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1.xml"/><Relationship Id="rId1" Type="http://schemas.openxmlformats.org/officeDocument/2006/relationships/slideLayout" Target="../slideLayouts/slideLayout2.xml"/><Relationship Id="rId5" Type="http://schemas.openxmlformats.org/officeDocument/2006/relationships/hyperlink" Target="mailto:cemoya@ncdot.gov" TargetMode="External"/><Relationship Id="rId4" Type="http://schemas.openxmlformats.org/officeDocument/2006/relationships/image" Target="../media/image3.jpeg"/></Relationships>
</file>

<file path=ppt/slides/_rels/slide4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2.xml"/><Relationship Id="rId1" Type="http://schemas.openxmlformats.org/officeDocument/2006/relationships/slideLayout" Target="../slideLayouts/slideLayout2.xml"/><Relationship Id="rId5" Type="http://schemas.openxmlformats.org/officeDocument/2006/relationships/hyperlink" Target="mailto:nemorrison@ncdot.gov" TargetMode="External"/><Relationship Id="rId4" Type="http://schemas.openxmlformats.org/officeDocument/2006/relationships/image" Target="../media/image3.jpeg"/></Relationships>
</file>

<file path=ppt/slides/_rels/slide4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4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5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5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4000" cy="6857999"/>
          </a:xfrm>
          <a:prstGeom prst="rect">
            <a:avLst/>
          </a:prstGeom>
          <a:noFill/>
          <a:ln w="9525">
            <a:noFill/>
            <a:miter lim="800000"/>
            <a:headEnd/>
            <a:tailEnd/>
          </a:ln>
        </p:spPr>
      </p:pic>
      <p:sp>
        <p:nvSpPr>
          <p:cNvPr id="160771" name="Text Box 12"/>
          <p:cNvSpPr txBox="1">
            <a:spLocks noChangeArrowheads="1"/>
          </p:cNvSpPr>
          <p:nvPr/>
        </p:nvSpPr>
        <p:spPr bwMode="auto">
          <a:xfrm>
            <a:off x="471056" y="1458738"/>
            <a:ext cx="8059202" cy="2804606"/>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Upper Coastal Plain Rural Planning Organization (UCPRPO)</a:t>
            </a:r>
          </a:p>
          <a:p>
            <a:pPr algn="ctr">
              <a:spcBef>
                <a:spcPct val="50000"/>
              </a:spcBef>
            </a:pPr>
            <a:r>
              <a:rPr lang="en-US" altLang="en-US" sz="2700" b="1" dirty="0">
                <a:latin typeface="Calibri" pitchFamily="34" charset="0"/>
              </a:rPr>
              <a:t> TAC Meeting</a:t>
            </a:r>
            <a:br>
              <a:rPr lang="en-US" altLang="en-US" sz="2700" b="1" dirty="0">
                <a:latin typeface="Calibri" pitchFamily="34" charset="0"/>
              </a:rPr>
            </a:br>
            <a:r>
              <a:rPr lang="en-US" altLang="en-US" sz="2400" b="1" dirty="0">
                <a:latin typeface="Calibri" pitchFamily="34" charset="0"/>
              </a:rPr>
              <a:t>May 11, 2022</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endParaRPr lang="en-US" altLang="en-US"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6" y="131672"/>
            <a:ext cx="2571750" cy="417909"/>
          </a:xfrm>
          <a:prstGeom prst="rect">
            <a:avLst/>
          </a:prstGeom>
          <a:noFill/>
          <a:ln w="9525">
            <a:noFill/>
            <a:miter lim="800000"/>
            <a:headEnd/>
            <a:tailEnd/>
          </a:ln>
        </p:spPr>
      </p:pic>
      <p:sp>
        <p:nvSpPr>
          <p:cNvPr id="160773" name="Content Placeholder 2"/>
          <p:cNvSpPr>
            <a:spLocks noGrp="1"/>
          </p:cNvSpPr>
          <p:nvPr>
            <p:ph idx="1"/>
          </p:nvPr>
        </p:nvSpPr>
        <p:spPr>
          <a:xfrm>
            <a:off x="332509" y="4184073"/>
            <a:ext cx="8668805" cy="2149600"/>
          </a:xfrm>
        </p:spPr>
        <p:txBody>
          <a:bodyPr>
            <a:normAutofit/>
          </a:bodyPr>
          <a:lstStyle/>
          <a:p>
            <a:pPr marL="0" indent="0" algn="ctr">
              <a:buNone/>
            </a:pPr>
            <a:r>
              <a:rPr lang="en-US" dirty="0">
                <a:latin typeface="Calibri" pitchFamily="34" charset="0"/>
              </a:rPr>
              <a:t>The meeting will begin at 3:00 PM</a:t>
            </a:r>
          </a:p>
          <a:p>
            <a:pPr marL="0" indent="0" algn="ctr">
              <a:buNone/>
            </a:pPr>
            <a:endParaRPr lang="en-US" dirty="0">
              <a:latin typeface="Calibri" pitchFamily="34" charset="0"/>
            </a:endParaRPr>
          </a:p>
          <a:p>
            <a:pPr marL="0" indent="0" algn="ctr">
              <a:buNone/>
            </a:pPr>
            <a:r>
              <a:rPr lang="en-US" dirty="0">
                <a:latin typeface="Calibri" pitchFamily="34" charset="0"/>
              </a:rPr>
              <a:t>Please mute your line if you have not already done so.</a:t>
            </a:r>
          </a:p>
        </p:txBody>
      </p:sp>
    </p:spTree>
    <p:extLst>
      <p:ext uri="{BB962C8B-B14F-4D97-AF65-F5344CB8AC3E}">
        <p14:creationId xmlns:p14="http://schemas.microsoft.com/office/powerpoint/2010/main" val="3242235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7280"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7280" y="124148"/>
            <a:ext cx="3994322" cy="1211862"/>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TAC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May 11, 2022</a:t>
            </a: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67448" y="124148"/>
            <a:ext cx="2571750" cy="417909"/>
          </a:xfrm>
          <a:prstGeom prst="rect">
            <a:avLst/>
          </a:prstGeom>
          <a:noFill/>
          <a:ln w="9525">
            <a:noFill/>
            <a:miter lim="800000"/>
            <a:headEnd/>
            <a:tailEnd/>
          </a:ln>
        </p:spPr>
      </p:pic>
      <p:sp>
        <p:nvSpPr>
          <p:cNvPr id="160773" name="Content Placeholder 2"/>
          <p:cNvSpPr>
            <a:spLocks noGrp="1"/>
          </p:cNvSpPr>
          <p:nvPr>
            <p:ph idx="1"/>
          </p:nvPr>
        </p:nvSpPr>
        <p:spPr>
          <a:xfrm>
            <a:off x="1494160" y="1788003"/>
            <a:ext cx="7649840" cy="5069997"/>
          </a:xfrm>
        </p:spPr>
        <p:txBody>
          <a:bodyPr>
            <a:normAutofit/>
          </a:bodyPr>
          <a:lstStyle/>
          <a:p>
            <a:pPr marL="0" indent="0">
              <a:buNone/>
            </a:pPr>
            <a:r>
              <a:rPr lang="en-US" b="1" dirty="0">
                <a:latin typeface="Calibri" pitchFamily="34" charset="0"/>
              </a:rPr>
              <a:t>Meeting Guidelines</a:t>
            </a:r>
          </a:p>
          <a:p>
            <a:r>
              <a:rPr lang="en-US" sz="1800" dirty="0">
                <a:latin typeface="Calibri" pitchFamily="34" charset="0"/>
              </a:rPr>
              <a:t>Please keep your microphone on mute until you are ready to make a comment or ask a questions.</a:t>
            </a:r>
          </a:p>
          <a:p>
            <a:r>
              <a:rPr lang="en-US" sz="1800" dirty="0">
                <a:latin typeface="Calibri" pitchFamily="34" charset="0"/>
              </a:rPr>
              <a:t>Turn your microphone on to speak but remember to turn it off once you have finished.</a:t>
            </a:r>
          </a:p>
          <a:p>
            <a:r>
              <a:rPr lang="en-US" sz="1800" dirty="0">
                <a:latin typeface="Calibri" pitchFamily="34" charset="0"/>
              </a:rPr>
              <a:t>Begin with stating your name so everyone will know who is speaking.</a:t>
            </a:r>
          </a:p>
          <a:p>
            <a:r>
              <a:rPr lang="en-US" sz="1800" dirty="0">
                <a:latin typeface="Calibri" pitchFamily="34" charset="0"/>
              </a:rPr>
              <a:t>You may use the chat feature to send a note. The chat will be checked, but please get my attention if I fail to respond quickly.</a:t>
            </a:r>
          </a:p>
          <a:p>
            <a:r>
              <a:rPr lang="en-US" sz="1800" dirty="0">
                <a:latin typeface="Calibri" pitchFamily="34" charset="0"/>
              </a:rPr>
              <a:t>All votes will be completed by roll call as per NCGS 166A-19.24(b)(5). When the chair calls for a vote, I will call roll and ask each person to respond with a ‘yes’ or ‘no’.</a:t>
            </a:r>
          </a:p>
          <a:p>
            <a:r>
              <a:rPr lang="en-US" sz="1800" dirty="0">
                <a:latin typeface="Calibri" pitchFamily="34" charset="0"/>
              </a:rPr>
              <a:t>Please remember to mute yourself again after roll call.</a:t>
            </a:r>
          </a:p>
          <a:p>
            <a:pPr marL="0" indent="0">
              <a:buNone/>
            </a:pPr>
            <a:endParaRPr lang="en-US" sz="1500" dirty="0">
              <a:latin typeface="Calibri" pitchFamily="34" charset="0"/>
            </a:endParaRPr>
          </a:p>
        </p:txBody>
      </p:sp>
      <p:pic>
        <p:nvPicPr>
          <p:cNvPr id="2" name="Picture 1">
            <a:extLst>
              <a:ext uri="{FF2B5EF4-FFF2-40B4-BE49-F238E27FC236}">
                <a16:creationId xmlns:a16="http://schemas.microsoft.com/office/drawing/2014/main" id="{EBD2B3F0-4181-C847-A7E5-F2A7D73D6F6F}"/>
              </a:ext>
            </a:extLst>
          </p:cNvPr>
          <p:cNvPicPr>
            <a:picLocks noChangeAspect="1"/>
          </p:cNvPicPr>
          <p:nvPr/>
        </p:nvPicPr>
        <p:blipFill>
          <a:blip r:embed="rId5"/>
          <a:stretch>
            <a:fillRect/>
          </a:stretch>
        </p:blipFill>
        <p:spPr>
          <a:xfrm>
            <a:off x="93986" y="2207612"/>
            <a:ext cx="933450" cy="942975"/>
          </a:xfrm>
          <a:prstGeom prst="rect">
            <a:avLst/>
          </a:prstGeom>
        </p:spPr>
      </p:pic>
      <p:sp>
        <p:nvSpPr>
          <p:cNvPr id="3" name="Rectangle 2">
            <a:extLst>
              <a:ext uri="{FF2B5EF4-FFF2-40B4-BE49-F238E27FC236}">
                <a16:creationId xmlns:a16="http://schemas.microsoft.com/office/drawing/2014/main" id="{84F05A1A-8D90-6849-83EC-70CABC71FA36}"/>
              </a:ext>
            </a:extLst>
          </p:cNvPr>
          <p:cNvSpPr/>
          <p:nvPr/>
        </p:nvSpPr>
        <p:spPr>
          <a:xfrm>
            <a:off x="7280" y="3235835"/>
            <a:ext cx="1588038" cy="507831"/>
          </a:xfrm>
          <a:prstGeom prst="rect">
            <a:avLst/>
          </a:prstGeom>
        </p:spPr>
        <p:txBody>
          <a:bodyPr wrap="square">
            <a:spAutoFit/>
          </a:bodyPr>
          <a:lstStyle/>
          <a:p>
            <a:r>
              <a:rPr lang="en-US" sz="1350" b="1" dirty="0">
                <a:solidFill>
                  <a:srgbClr val="FF0000"/>
                </a:solidFill>
              </a:rPr>
              <a:t>Please keep microphone muted</a:t>
            </a:r>
          </a:p>
        </p:txBody>
      </p:sp>
      <p:pic>
        <p:nvPicPr>
          <p:cNvPr id="4" name="Picture 3">
            <a:extLst>
              <a:ext uri="{FF2B5EF4-FFF2-40B4-BE49-F238E27FC236}">
                <a16:creationId xmlns:a16="http://schemas.microsoft.com/office/drawing/2014/main" id="{0BDBD578-472E-E44C-A962-B6083AB9A491}"/>
              </a:ext>
            </a:extLst>
          </p:cNvPr>
          <p:cNvPicPr>
            <a:picLocks noChangeAspect="1"/>
          </p:cNvPicPr>
          <p:nvPr/>
        </p:nvPicPr>
        <p:blipFill>
          <a:blip r:embed="rId6"/>
          <a:stretch>
            <a:fillRect/>
          </a:stretch>
        </p:blipFill>
        <p:spPr>
          <a:xfrm>
            <a:off x="166136" y="4015945"/>
            <a:ext cx="1085850" cy="1085850"/>
          </a:xfrm>
          <a:prstGeom prst="rect">
            <a:avLst/>
          </a:prstGeom>
        </p:spPr>
      </p:pic>
      <p:sp>
        <p:nvSpPr>
          <p:cNvPr id="5" name="Rectangle 4">
            <a:extLst>
              <a:ext uri="{FF2B5EF4-FFF2-40B4-BE49-F238E27FC236}">
                <a16:creationId xmlns:a16="http://schemas.microsoft.com/office/drawing/2014/main" id="{21387E93-EAC7-6F41-9694-11CD117E75C5}"/>
              </a:ext>
            </a:extLst>
          </p:cNvPr>
          <p:cNvSpPr/>
          <p:nvPr/>
        </p:nvSpPr>
        <p:spPr>
          <a:xfrm>
            <a:off x="0" y="5151949"/>
            <a:ext cx="1263487" cy="300082"/>
          </a:xfrm>
          <a:prstGeom prst="rect">
            <a:avLst/>
          </a:prstGeom>
        </p:spPr>
        <p:txBody>
          <a:bodyPr wrap="none">
            <a:spAutoFit/>
          </a:bodyPr>
          <a:lstStyle/>
          <a:p>
            <a:r>
              <a:rPr lang="en-US" sz="1350" dirty="0"/>
              <a:t>Chat is enabled</a:t>
            </a:r>
          </a:p>
        </p:txBody>
      </p:sp>
      <p:pic>
        <p:nvPicPr>
          <p:cNvPr id="6" name="Picture 5">
            <a:extLst>
              <a:ext uri="{FF2B5EF4-FFF2-40B4-BE49-F238E27FC236}">
                <a16:creationId xmlns:a16="http://schemas.microsoft.com/office/drawing/2014/main" id="{9904DB80-A0C2-2344-96B2-E083995C7714}"/>
              </a:ext>
            </a:extLst>
          </p:cNvPr>
          <p:cNvPicPr>
            <a:picLocks noChangeAspect="1"/>
          </p:cNvPicPr>
          <p:nvPr/>
        </p:nvPicPr>
        <p:blipFill>
          <a:blip r:embed="rId7"/>
          <a:stretch>
            <a:fillRect/>
          </a:stretch>
        </p:blipFill>
        <p:spPr>
          <a:xfrm>
            <a:off x="7164065" y="5239912"/>
            <a:ext cx="971550" cy="971550"/>
          </a:xfrm>
          <a:prstGeom prst="rect">
            <a:avLst/>
          </a:prstGeom>
        </p:spPr>
      </p:pic>
    </p:spTree>
    <p:extLst>
      <p:ext uri="{BB962C8B-B14F-4D97-AF65-F5344CB8AC3E}">
        <p14:creationId xmlns:p14="http://schemas.microsoft.com/office/powerpoint/2010/main" val="14923418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1"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1" y="131878"/>
            <a:ext cx="3994322" cy="1627360"/>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TAC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May 11, 2022</a:t>
            </a:r>
          </a:p>
          <a:p>
            <a:pPr algn="ctr">
              <a:spcBef>
                <a:spcPct val="50000"/>
              </a:spcBef>
            </a:pPr>
            <a:endParaRPr lang="en-US" altLang="en-US"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3" y="251537"/>
            <a:ext cx="2571750" cy="417909"/>
          </a:xfrm>
          <a:prstGeom prst="rect">
            <a:avLst/>
          </a:prstGeom>
          <a:noFill/>
          <a:ln w="9525">
            <a:noFill/>
            <a:miter lim="800000"/>
            <a:headEnd/>
            <a:tailEnd/>
          </a:ln>
        </p:spPr>
      </p:pic>
      <p:sp>
        <p:nvSpPr>
          <p:cNvPr id="8" name="Content Placeholder 2">
            <a:extLst>
              <a:ext uri="{FF2B5EF4-FFF2-40B4-BE49-F238E27FC236}">
                <a16:creationId xmlns:a16="http://schemas.microsoft.com/office/drawing/2014/main" id="{749818C6-5EAA-4E70-F4B9-4276724905BD}"/>
              </a:ext>
            </a:extLst>
          </p:cNvPr>
          <p:cNvSpPr txBox="1">
            <a:spLocks/>
          </p:cNvSpPr>
          <p:nvPr/>
        </p:nvSpPr>
        <p:spPr>
          <a:xfrm>
            <a:off x="297949" y="1433093"/>
            <a:ext cx="8548099" cy="5173370"/>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b="1" dirty="0">
                <a:latin typeface="Calibri" pitchFamily="34" charset="0"/>
              </a:rPr>
              <a:t>1. </a:t>
            </a:r>
            <a:r>
              <a:rPr lang="en-US" sz="3000" b="1" dirty="0">
                <a:latin typeface="Calibri" pitchFamily="34" charset="0"/>
              </a:rPr>
              <a:t>Welcome &amp; Introductions – C.B. Brown – TAC Chair</a:t>
            </a:r>
            <a:br>
              <a:rPr lang="en-US" sz="2400" b="1" dirty="0">
                <a:latin typeface="Calibri" pitchFamily="34" charset="0"/>
              </a:rPr>
            </a:br>
            <a:endParaRPr lang="en-US" sz="2400" b="1" dirty="0">
              <a:latin typeface="Calibri" pitchFamily="34" charset="0"/>
            </a:endParaRPr>
          </a:p>
          <a:p>
            <a:pPr marL="0" indent="0">
              <a:buFont typeface="Arial" panose="020B0604020202020204" pitchFamily="34" charset="0"/>
              <a:buNone/>
            </a:pPr>
            <a:r>
              <a:rPr lang="en-US" b="1" dirty="0">
                <a:latin typeface="Calibri" pitchFamily="34" charset="0"/>
              </a:rPr>
              <a:t>2. ETHICS AWARENESS &amp; CONFLICT OF INTEREST REMINDER</a:t>
            </a:r>
          </a:p>
          <a:p>
            <a:pPr marL="0" indent="0">
              <a:buFont typeface="Arial" panose="020B0604020202020204" pitchFamily="34" charset="0"/>
              <a:buNone/>
            </a:pPr>
            <a:r>
              <a:rPr lang="en-US" i="1" dirty="0">
                <a:latin typeface="Times" pitchFamily="2" charset="0"/>
                <a:cs typeface="Arial Hebrew" pitchFamily="2" charset="-79"/>
              </a:rPr>
              <a:t>In accordance with the State Government Ethics Act, it is the duty of every [Board] member to avoid conflicts of interest.</a:t>
            </a:r>
          </a:p>
          <a:p>
            <a:pPr marL="0" indent="0">
              <a:buFont typeface="Arial" panose="020B0604020202020204" pitchFamily="34" charset="0"/>
              <a:buNone/>
            </a:pPr>
            <a:r>
              <a:rPr lang="en-US" i="1" dirty="0">
                <a:latin typeface="Times" pitchFamily="2" charset="0"/>
                <a:cs typeface="Arial Hebrew" pitchFamily="2" charset="-79"/>
              </a:rPr>
              <a:t>Does any [Board] member have any known conflict of interest with respect to any matters coming before the [Board] today?</a:t>
            </a:r>
          </a:p>
          <a:p>
            <a:pPr marL="0" indent="0">
              <a:buFont typeface="Arial" panose="020B0604020202020204" pitchFamily="34" charset="0"/>
              <a:buNone/>
            </a:pPr>
            <a:r>
              <a:rPr lang="en-US" i="1" dirty="0">
                <a:latin typeface="Times" pitchFamily="2" charset="0"/>
                <a:cs typeface="Arial Hebrew" pitchFamily="2" charset="-79"/>
              </a:rPr>
              <a:t>If so, please identify the conflict and refrain from any participation in the particular matter involved.</a:t>
            </a:r>
          </a:p>
          <a:p>
            <a:pPr marL="0" indent="0">
              <a:buFont typeface="Arial" panose="020B0604020202020204" pitchFamily="34" charset="0"/>
              <a:buNone/>
            </a:pPr>
            <a:endParaRPr lang="en-US" i="1" dirty="0">
              <a:latin typeface="Times" pitchFamily="2" charset="0"/>
              <a:cs typeface="Arial Hebrew" pitchFamily="2" charset="-79"/>
            </a:endParaRPr>
          </a:p>
          <a:p>
            <a:pPr marL="0" indent="0">
              <a:buFont typeface="Arial" panose="020B0604020202020204" pitchFamily="34" charset="0"/>
              <a:buNone/>
            </a:pPr>
            <a:r>
              <a:rPr lang="en-US" b="1" dirty="0">
                <a:solidFill>
                  <a:srgbClr val="FF0000"/>
                </a:solidFill>
                <a:latin typeface="Calibri" pitchFamily="34" charset="0"/>
              </a:rPr>
              <a:t>ALL MEMBERS COMPLETED THEIR 2022 ETHICS FILINGS – THANK YOU!!!</a:t>
            </a:r>
          </a:p>
          <a:p>
            <a:pPr marL="0" indent="0">
              <a:buFont typeface="Arial" panose="020B0604020202020204" pitchFamily="34" charset="0"/>
              <a:buNone/>
            </a:pPr>
            <a:endParaRPr lang="en-US" b="1" dirty="0">
              <a:latin typeface="Calibri" pitchFamily="34" charset="0"/>
            </a:endParaRPr>
          </a:p>
          <a:p>
            <a:pPr marL="0" indent="0">
              <a:buFont typeface="Arial" panose="020B0604020202020204" pitchFamily="34" charset="0"/>
              <a:buNone/>
            </a:pPr>
            <a:endParaRPr lang="en-US" sz="2400" dirty="0">
              <a:latin typeface="Calibri" pitchFamily="34" charset="0"/>
            </a:endParaRPr>
          </a:p>
          <a:p>
            <a:pPr marL="0" indent="0">
              <a:buFont typeface="Arial" panose="020B0604020202020204" pitchFamily="34" charset="0"/>
              <a:buNone/>
            </a:pPr>
            <a:endParaRPr lang="en-US" sz="1500" dirty="0">
              <a:latin typeface="Calibri" pitchFamily="34" charset="0"/>
            </a:endParaRPr>
          </a:p>
        </p:txBody>
      </p:sp>
    </p:spTree>
    <p:extLst>
      <p:ext uri="{BB962C8B-B14F-4D97-AF65-F5344CB8AC3E}">
        <p14:creationId xmlns:p14="http://schemas.microsoft.com/office/powerpoint/2010/main" val="11548201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0"/>
            <a:ext cx="3994322" cy="1211862"/>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TAC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March 9, 2022</a:t>
            </a: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sp>
        <p:nvSpPr>
          <p:cNvPr id="160773" name="Content Placeholder 2"/>
          <p:cNvSpPr>
            <a:spLocks noGrp="1"/>
          </p:cNvSpPr>
          <p:nvPr>
            <p:ph idx="1"/>
          </p:nvPr>
        </p:nvSpPr>
        <p:spPr>
          <a:xfrm>
            <a:off x="118335" y="1929398"/>
            <a:ext cx="8939939" cy="4180946"/>
          </a:xfrm>
        </p:spPr>
        <p:txBody>
          <a:bodyPr>
            <a:normAutofit/>
          </a:bodyPr>
          <a:lstStyle/>
          <a:p>
            <a:pPr marL="0" indent="0">
              <a:buNone/>
            </a:pPr>
            <a:r>
              <a:rPr lang="en-US" sz="2700" b="1" dirty="0">
                <a:latin typeface="Calibri" pitchFamily="34" charset="0"/>
              </a:rPr>
              <a:t>3. APPROVAL OF UCPRPO TAC MEETING AGENDA</a:t>
            </a:r>
          </a:p>
          <a:p>
            <a:pPr marL="0" indent="0">
              <a:buNone/>
            </a:pPr>
            <a:endParaRPr lang="en-US" sz="2700" b="1" dirty="0">
              <a:latin typeface="Calibri" pitchFamily="34" charset="0"/>
            </a:endParaRPr>
          </a:p>
          <a:p>
            <a:pPr marL="0" indent="0">
              <a:buNone/>
            </a:pPr>
            <a:r>
              <a:rPr lang="en-US" dirty="0">
                <a:latin typeface="Calibri" pitchFamily="34" charset="0"/>
              </a:rPr>
              <a:t>Looking for a motion and a 2nd to accept agenda….. Then roll call</a:t>
            </a:r>
          </a:p>
          <a:p>
            <a:pPr marL="0" indent="0">
              <a:buNone/>
            </a:pPr>
            <a:endParaRPr lang="en-US" dirty="0">
              <a:latin typeface="Calibri" pitchFamily="34" charset="0"/>
            </a:endParaRPr>
          </a:p>
          <a:p>
            <a:pPr marL="0" indent="0">
              <a:buNone/>
            </a:pPr>
            <a:r>
              <a:rPr lang="en-US" dirty="0">
                <a:latin typeface="Calibri" pitchFamily="34" charset="0"/>
              </a:rPr>
              <a:t>There has been a request to add for consideration the adoption of a resolution of support for the Town of Wilson’s Mills Bicycle and Planning Grant Application.</a:t>
            </a:r>
          </a:p>
          <a:p>
            <a:pPr marL="0" indent="0">
              <a:buNone/>
            </a:pPr>
            <a:endParaRPr lang="en-US" b="1" dirty="0">
              <a:latin typeface="Calibri" pitchFamily="34" charset="0"/>
            </a:endParaRPr>
          </a:p>
          <a:p>
            <a:pPr marL="0" indent="0">
              <a:buNone/>
            </a:pPr>
            <a:endParaRPr lang="en-US" sz="2400" dirty="0">
              <a:latin typeface="Calibri" pitchFamily="34" charset="0"/>
            </a:endParaRPr>
          </a:p>
          <a:p>
            <a:pPr marL="0" indent="0">
              <a:buNone/>
            </a:pPr>
            <a:endParaRPr lang="en-US" sz="2400" dirty="0">
              <a:latin typeface="Calibri" pitchFamily="34" charset="0"/>
            </a:endParaRPr>
          </a:p>
          <a:p>
            <a:pPr marL="0" indent="0">
              <a:buNone/>
            </a:pPr>
            <a:endParaRPr lang="en-US" sz="1500" dirty="0">
              <a:latin typeface="Calibri" pitchFamily="34" charset="0"/>
            </a:endParaRPr>
          </a:p>
        </p:txBody>
      </p:sp>
    </p:spTree>
    <p:extLst>
      <p:ext uri="{BB962C8B-B14F-4D97-AF65-F5344CB8AC3E}">
        <p14:creationId xmlns:p14="http://schemas.microsoft.com/office/powerpoint/2010/main" val="25420260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0"/>
            <a:ext cx="3994322" cy="1211862"/>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TAC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May 11, 2022</a:t>
            </a: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sp>
        <p:nvSpPr>
          <p:cNvPr id="160773" name="Content Placeholder 2"/>
          <p:cNvSpPr>
            <a:spLocks noGrp="1"/>
          </p:cNvSpPr>
          <p:nvPr>
            <p:ph idx="1"/>
          </p:nvPr>
        </p:nvSpPr>
        <p:spPr>
          <a:xfrm>
            <a:off x="737981" y="2273643"/>
            <a:ext cx="7668039" cy="2961549"/>
          </a:xfrm>
        </p:spPr>
        <p:txBody>
          <a:bodyPr>
            <a:normAutofit/>
          </a:bodyPr>
          <a:lstStyle/>
          <a:p>
            <a:pPr marL="0" indent="0">
              <a:buNone/>
            </a:pPr>
            <a:r>
              <a:rPr lang="en-US" sz="2700" b="1" dirty="0">
                <a:latin typeface="Calibri" pitchFamily="34" charset="0"/>
              </a:rPr>
              <a:t>4. APPROVAL OF UCPRPO TAC MEETING MINUTES</a:t>
            </a:r>
          </a:p>
          <a:p>
            <a:pPr marL="0" indent="0">
              <a:buNone/>
            </a:pPr>
            <a:endParaRPr lang="en-US" sz="2700" b="1" dirty="0">
              <a:latin typeface="Calibri" pitchFamily="34" charset="0"/>
            </a:endParaRPr>
          </a:p>
          <a:p>
            <a:pPr marL="0" indent="0">
              <a:buNone/>
            </a:pPr>
            <a:r>
              <a:rPr lang="en-US" dirty="0">
                <a:latin typeface="Calibri" pitchFamily="34" charset="0"/>
              </a:rPr>
              <a:t>Review and approval of the March 9, 2022 minutes with a motion and second….. Then roll call</a:t>
            </a:r>
          </a:p>
          <a:p>
            <a:pPr marL="0" indent="0">
              <a:buNone/>
            </a:pPr>
            <a:endParaRPr lang="en-US" b="1" dirty="0">
              <a:latin typeface="Calibri" pitchFamily="34" charset="0"/>
            </a:endParaRPr>
          </a:p>
          <a:p>
            <a:pPr marL="0" indent="0">
              <a:buNone/>
            </a:pPr>
            <a:endParaRPr lang="en-US" sz="2400" dirty="0">
              <a:latin typeface="Calibri" pitchFamily="34" charset="0"/>
            </a:endParaRPr>
          </a:p>
          <a:p>
            <a:pPr marL="0" indent="0">
              <a:buNone/>
            </a:pPr>
            <a:endParaRPr lang="en-US" sz="2400" dirty="0">
              <a:latin typeface="Calibri" pitchFamily="34" charset="0"/>
            </a:endParaRPr>
          </a:p>
          <a:p>
            <a:pPr marL="0" indent="0">
              <a:buNone/>
            </a:pPr>
            <a:endParaRPr lang="en-US" sz="1500" dirty="0">
              <a:latin typeface="Calibri" pitchFamily="34" charset="0"/>
            </a:endParaRPr>
          </a:p>
        </p:txBody>
      </p:sp>
    </p:spTree>
    <p:extLst>
      <p:ext uri="{BB962C8B-B14F-4D97-AF65-F5344CB8AC3E}">
        <p14:creationId xmlns:p14="http://schemas.microsoft.com/office/powerpoint/2010/main" val="914660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0"/>
            <a:ext cx="3865756" cy="1373445"/>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TAC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May 11, 2022</a:t>
            </a: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sp>
        <p:nvSpPr>
          <p:cNvPr id="160773" name="Content Placeholder 2"/>
          <p:cNvSpPr>
            <a:spLocks noGrp="1"/>
          </p:cNvSpPr>
          <p:nvPr>
            <p:ph idx="1"/>
          </p:nvPr>
        </p:nvSpPr>
        <p:spPr>
          <a:xfrm>
            <a:off x="0" y="1484556"/>
            <a:ext cx="3865756" cy="3119718"/>
          </a:xfrm>
        </p:spPr>
        <p:txBody>
          <a:bodyPr>
            <a:normAutofit/>
          </a:bodyPr>
          <a:lstStyle/>
          <a:p>
            <a:pPr marL="0" indent="0">
              <a:buNone/>
            </a:pPr>
            <a:r>
              <a:rPr lang="en-US" sz="1400" b="1" dirty="0">
                <a:latin typeface="Calibri" pitchFamily="34" charset="0"/>
              </a:rPr>
              <a:t>5a. ENDORSEMENT OF TOWN OF WILSON’S MILLS BICYCLE AND PEDESTRIAM PLANNING FUNDING APPLICATION</a:t>
            </a:r>
          </a:p>
          <a:p>
            <a:pPr marL="0" indent="0">
              <a:buNone/>
            </a:pPr>
            <a:endParaRPr lang="en-US" sz="1400" b="1" dirty="0">
              <a:latin typeface="Calibri" pitchFamily="34" charset="0"/>
            </a:endParaRPr>
          </a:p>
          <a:p>
            <a:pPr marL="0" indent="0">
              <a:buNone/>
            </a:pPr>
            <a:endParaRPr lang="en-US" sz="1400" dirty="0">
              <a:latin typeface="Calibri" pitchFamily="34" charset="0"/>
            </a:endParaRPr>
          </a:p>
          <a:p>
            <a:pPr marL="0" indent="0">
              <a:buNone/>
            </a:pPr>
            <a:r>
              <a:rPr lang="en-US" sz="1800" dirty="0">
                <a:latin typeface="Calibri" pitchFamily="34" charset="0"/>
              </a:rPr>
              <a:t>Staff is recommending and requesting a motion to adopt a resolution of support for the Town of Wilson’s Mills Bicycle and Pedestrian Planning Grant Application………. Is there a motion and second….. Then roll call</a:t>
            </a:r>
          </a:p>
          <a:p>
            <a:pPr marL="0" indent="0">
              <a:buNone/>
            </a:pPr>
            <a:endParaRPr lang="en-US" b="1" dirty="0">
              <a:latin typeface="Calibri" pitchFamily="34" charset="0"/>
            </a:endParaRPr>
          </a:p>
          <a:p>
            <a:pPr marL="0" indent="0">
              <a:buNone/>
            </a:pPr>
            <a:endParaRPr lang="en-US" sz="2400" dirty="0">
              <a:latin typeface="Calibri" pitchFamily="34" charset="0"/>
            </a:endParaRPr>
          </a:p>
          <a:p>
            <a:pPr marL="0" indent="0">
              <a:buNone/>
            </a:pPr>
            <a:endParaRPr lang="en-US" sz="2400" dirty="0">
              <a:latin typeface="Calibri" pitchFamily="34" charset="0"/>
            </a:endParaRPr>
          </a:p>
          <a:p>
            <a:pPr marL="0" indent="0">
              <a:buNone/>
            </a:pPr>
            <a:endParaRPr lang="en-US" sz="1500" dirty="0">
              <a:latin typeface="Calibri" pitchFamily="34" charset="0"/>
            </a:endParaRPr>
          </a:p>
        </p:txBody>
      </p:sp>
      <p:pic>
        <p:nvPicPr>
          <p:cNvPr id="5" name="Picture 4" descr="Text, letter&#10;&#10;Description automatically generated">
            <a:extLst>
              <a:ext uri="{FF2B5EF4-FFF2-40B4-BE49-F238E27FC236}">
                <a16:creationId xmlns:a16="http://schemas.microsoft.com/office/drawing/2014/main" id="{3D9A8A3E-624B-3112-D893-2F88C1A3300F}"/>
              </a:ext>
            </a:extLst>
          </p:cNvPr>
          <p:cNvPicPr>
            <a:picLocks noChangeAspect="1"/>
          </p:cNvPicPr>
          <p:nvPr/>
        </p:nvPicPr>
        <p:blipFill>
          <a:blip r:embed="rId5"/>
          <a:stretch>
            <a:fillRect/>
          </a:stretch>
        </p:blipFill>
        <p:spPr>
          <a:xfrm>
            <a:off x="3903689" y="0"/>
            <a:ext cx="5240311" cy="6858000"/>
          </a:xfrm>
          <a:prstGeom prst="rect">
            <a:avLst/>
          </a:prstGeom>
        </p:spPr>
      </p:pic>
    </p:spTree>
    <p:extLst>
      <p:ext uri="{BB962C8B-B14F-4D97-AF65-F5344CB8AC3E}">
        <p14:creationId xmlns:p14="http://schemas.microsoft.com/office/powerpoint/2010/main" val="32150533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0"/>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TAC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May 11, 2022</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sp>
        <p:nvSpPr>
          <p:cNvPr id="160773" name="Content Placeholder 2"/>
          <p:cNvSpPr>
            <a:spLocks noGrp="1"/>
          </p:cNvSpPr>
          <p:nvPr>
            <p:ph idx="1"/>
          </p:nvPr>
        </p:nvSpPr>
        <p:spPr>
          <a:xfrm>
            <a:off x="0" y="1488861"/>
            <a:ext cx="5586026" cy="5621944"/>
          </a:xfrm>
        </p:spPr>
        <p:txBody>
          <a:bodyPr>
            <a:normAutofit/>
          </a:bodyPr>
          <a:lstStyle/>
          <a:p>
            <a:pPr marL="0" indent="0">
              <a:buNone/>
            </a:pPr>
            <a:r>
              <a:rPr lang="en-US" sz="3200" b="1" dirty="0">
                <a:latin typeface="Calibri" pitchFamily="34" charset="0"/>
              </a:rPr>
              <a:t>5. Planning Work Program FY22 Amendments (PWP)</a:t>
            </a:r>
          </a:p>
          <a:p>
            <a:pPr marL="0" indent="0">
              <a:buNone/>
            </a:pPr>
            <a:r>
              <a:rPr lang="en-US" sz="2400" dirty="0">
                <a:latin typeface="Calibri" pitchFamily="34" charset="0"/>
              </a:rPr>
              <a:t>A copy of the proposed FY22 PWP Amendment was included within the TAC agenda packet.</a:t>
            </a:r>
            <a:br>
              <a:rPr lang="en-US" sz="2400" dirty="0">
                <a:latin typeface="Calibri" pitchFamily="34" charset="0"/>
              </a:rPr>
            </a:br>
            <a:endParaRPr lang="en-US" sz="2400" dirty="0">
              <a:latin typeface="Calibri" pitchFamily="34" charset="0"/>
            </a:endParaRPr>
          </a:p>
          <a:p>
            <a:pPr marL="0" indent="0">
              <a:buNone/>
            </a:pPr>
            <a:r>
              <a:rPr lang="en-US" sz="2400" b="1" dirty="0">
                <a:latin typeface="Calibri" pitchFamily="34" charset="0"/>
              </a:rPr>
              <a:t>Staff is requesting an Amendment to the UCPRPO FY22 PWP:</a:t>
            </a:r>
            <a:br>
              <a:rPr lang="en-US" sz="2400" b="1" dirty="0">
                <a:latin typeface="Calibri" pitchFamily="34" charset="0"/>
              </a:rPr>
            </a:br>
            <a:endParaRPr lang="en-US" sz="2400" dirty="0">
              <a:latin typeface="Calibri" pitchFamily="34" charset="0"/>
            </a:endParaRPr>
          </a:p>
          <a:p>
            <a:pPr marL="0" indent="0">
              <a:buNone/>
            </a:pPr>
            <a:endParaRPr lang="en-US" sz="1500" dirty="0">
              <a:latin typeface="Calibri" pitchFamily="34" charset="0"/>
            </a:endParaRPr>
          </a:p>
        </p:txBody>
      </p:sp>
      <p:pic>
        <p:nvPicPr>
          <p:cNvPr id="3" name="Picture 2" descr="Timeline&#10;&#10;Description automatically generated">
            <a:extLst>
              <a:ext uri="{FF2B5EF4-FFF2-40B4-BE49-F238E27FC236}">
                <a16:creationId xmlns:a16="http://schemas.microsoft.com/office/drawing/2014/main" id="{BEDED288-D9C9-1D44-988C-E75BCD4A8A47}"/>
              </a:ext>
            </a:extLst>
          </p:cNvPr>
          <p:cNvPicPr>
            <a:picLocks noChangeAspect="1"/>
          </p:cNvPicPr>
          <p:nvPr/>
        </p:nvPicPr>
        <p:blipFill>
          <a:blip r:embed="rId5"/>
          <a:stretch>
            <a:fillRect/>
          </a:stretch>
        </p:blipFill>
        <p:spPr>
          <a:xfrm>
            <a:off x="5784201" y="744430"/>
            <a:ext cx="3161624" cy="6078041"/>
          </a:xfrm>
          <a:prstGeom prst="rect">
            <a:avLst/>
          </a:prstGeom>
        </p:spPr>
      </p:pic>
    </p:spTree>
    <p:extLst>
      <p:ext uri="{BB962C8B-B14F-4D97-AF65-F5344CB8AC3E}">
        <p14:creationId xmlns:p14="http://schemas.microsoft.com/office/powerpoint/2010/main" val="25057489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9333"/>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0"/>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TAC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May 11, 2022</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sp>
        <p:nvSpPr>
          <p:cNvPr id="160773" name="Content Placeholder 2"/>
          <p:cNvSpPr>
            <a:spLocks noGrp="1"/>
          </p:cNvSpPr>
          <p:nvPr>
            <p:ph idx="1"/>
          </p:nvPr>
        </p:nvSpPr>
        <p:spPr>
          <a:xfrm>
            <a:off x="327968" y="1052286"/>
            <a:ext cx="8240482" cy="683490"/>
          </a:xfrm>
        </p:spPr>
        <p:txBody>
          <a:bodyPr>
            <a:normAutofit/>
          </a:bodyPr>
          <a:lstStyle/>
          <a:p>
            <a:pPr marL="0" indent="0">
              <a:buNone/>
            </a:pPr>
            <a:r>
              <a:rPr lang="en-US" sz="3200" b="1" dirty="0">
                <a:latin typeface="Calibri" pitchFamily="34" charset="0"/>
              </a:rPr>
              <a:t>5. </a:t>
            </a:r>
            <a:r>
              <a:rPr lang="en-US" sz="2400" b="1" dirty="0">
                <a:latin typeface="Calibri" pitchFamily="34" charset="0"/>
              </a:rPr>
              <a:t>Planning Work Program FY22 Amendments (PWP)</a:t>
            </a:r>
          </a:p>
        </p:txBody>
      </p:sp>
      <p:pic>
        <p:nvPicPr>
          <p:cNvPr id="3" name="Picture 2">
            <a:extLst>
              <a:ext uri="{FF2B5EF4-FFF2-40B4-BE49-F238E27FC236}">
                <a16:creationId xmlns:a16="http://schemas.microsoft.com/office/drawing/2014/main" id="{2A49A914-D84B-0249-8533-8F0960BDCA7C}"/>
              </a:ext>
            </a:extLst>
          </p:cNvPr>
          <p:cNvPicPr>
            <a:picLocks noChangeAspect="1"/>
          </p:cNvPicPr>
          <p:nvPr/>
        </p:nvPicPr>
        <p:blipFill>
          <a:blip r:embed="rId5"/>
          <a:stretch>
            <a:fillRect/>
          </a:stretch>
        </p:blipFill>
        <p:spPr>
          <a:xfrm>
            <a:off x="257343" y="1983039"/>
            <a:ext cx="4559300" cy="3975100"/>
          </a:xfrm>
          <a:prstGeom prst="rect">
            <a:avLst/>
          </a:prstGeom>
        </p:spPr>
      </p:pic>
      <p:sp>
        <p:nvSpPr>
          <p:cNvPr id="4" name="TextBox 3">
            <a:extLst>
              <a:ext uri="{FF2B5EF4-FFF2-40B4-BE49-F238E27FC236}">
                <a16:creationId xmlns:a16="http://schemas.microsoft.com/office/drawing/2014/main" id="{5D266592-1147-954F-A801-44EA7CAB5598}"/>
              </a:ext>
            </a:extLst>
          </p:cNvPr>
          <p:cNvSpPr txBox="1"/>
          <p:nvPr/>
        </p:nvSpPr>
        <p:spPr>
          <a:xfrm>
            <a:off x="4927002" y="1586152"/>
            <a:ext cx="4131272" cy="4616648"/>
          </a:xfrm>
          <a:prstGeom prst="rect">
            <a:avLst/>
          </a:prstGeom>
          <a:noFill/>
        </p:spPr>
        <p:txBody>
          <a:bodyPr wrap="square" rtlCol="0">
            <a:spAutoFit/>
          </a:bodyPr>
          <a:lstStyle/>
          <a:p>
            <a:r>
              <a:rPr lang="en-US" sz="1400" dirty="0"/>
              <a:t>The SEAS Update is an update to the original 2017 Southeast Area Study that looked at land use and multimodal transportation needs of the study area shown here.  The study covered parts of Wake and Johnston Counties, and the municipalities of Archer Lodge, Benson, Clayton, Four Oaks, Garner, Kenly, Micro, Raleigh, Selma, Smithfield and Wilson’s Mills, and was conducted in coordination with NCDOT and the Upper Coastal Plain RPO. This update will produce recommendations across all modes as well as refresh policies and priorities that may have evolved since the original study. </a:t>
            </a:r>
          </a:p>
          <a:p>
            <a:endParaRPr lang="en-US" sz="1400" dirty="0"/>
          </a:p>
          <a:p>
            <a:r>
              <a:rPr lang="en-US" sz="1400" dirty="0"/>
              <a:t>Recommendations from the SEAS Update will inform the Metropolitan Transportation Plan, which is a region-wide long-range transportation plan updated every 4 years and the RPO of transportation needs within the study area.  </a:t>
            </a:r>
          </a:p>
          <a:p>
            <a:endParaRPr lang="en-US" sz="1400" dirty="0"/>
          </a:p>
          <a:p>
            <a:r>
              <a:rPr lang="en-US" sz="1400" b="1" dirty="0"/>
              <a:t>The study started in February of 2022 and be completed by June 2023. </a:t>
            </a:r>
          </a:p>
        </p:txBody>
      </p:sp>
    </p:spTree>
    <p:extLst>
      <p:ext uri="{BB962C8B-B14F-4D97-AF65-F5344CB8AC3E}">
        <p14:creationId xmlns:p14="http://schemas.microsoft.com/office/powerpoint/2010/main" val="12814333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9333"/>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0"/>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TAC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May 11, 2022</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sp>
        <p:nvSpPr>
          <p:cNvPr id="160773" name="Content Placeholder 2"/>
          <p:cNvSpPr>
            <a:spLocks noGrp="1"/>
          </p:cNvSpPr>
          <p:nvPr>
            <p:ph idx="1"/>
          </p:nvPr>
        </p:nvSpPr>
        <p:spPr>
          <a:xfrm>
            <a:off x="327968" y="934363"/>
            <a:ext cx="8240482" cy="683490"/>
          </a:xfrm>
        </p:spPr>
        <p:txBody>
          <a:bodyPr>
            <a:normAutofit/>
          </a:bodyPr>
          <a:lstStyle/>
          <a:p>
            <a:pPr marL="0" indent="0">
              <a:buNone/>
            </a:pPr>
            <a:r>
              <a:rPr lang="en-US" sz="3200" b="1" dirty="0">
                <a:latin typeface="Calibri" pitchFamily="34" charset="0"/>
              </a:rPr>
              <a:t>5. </a:t>
            </a:r>
            <a:r>
              <a:rPr lang="en-US" sz="2400" b="1" dirty="0">
                <a:latin typeface="Calibri" pitchFamily="34" charset="0"/>
              </a:rPr>
              <a:t>Planning Work Program FY22 Amendments (PWP)</a:t>
            </a:r>
          </a:p>
        </p:txBody>
      </p:sp>
      <p:sp>
        <p:nvSpPr>
          <p:cNvPr id="2" name="TextBox 1">
            <a:extLst>
              <a:ext uri="{FF2B5EF4-FFF2-40B4-BE49-F238E27FC236}">
                <a16:creationId xmlns:a16="http://schemas.microsoft.com/office/drawing/2014/main" id="{4EBC09E5-90E5-F841-B75E-8C0CBA258BDE}"/>
              </a:ext>
            </a:extLst>
          </p:cNvPr>
          <p:cNvSpPr txBox="1"/>
          <p:nvPr/>
        </p:nvSpPr>
        <p:spPr>
          <a:xfrm>
            <a:off x="327968" y="1499236"/>
            <a:ext cx="8337022" cy="5478423"/>
          </a:xfrm>
          <a:prstGeom prst="rect">
            <a:avLst/>
          </a:prstGeom>
          <a:noFill/>
        </p:spPr>
        <p:txBody>
          <a:bodyPr wrap="square" rtlCol="0">
            <a:spAutoFit/>
          </a:bodyPr>
          <a:lstStyle/>
          <a:p>
            <a:r>
              <a:rPr lang="en-US" sz="1600" b="1" dirty="0">
                <a:latin typeface="Calibri" pitchFamily="34" charset="0"/>
              </a:rPr>
              <a:t>Amendment Purpose 1: </a:t>
            </a:r>
            <a:r>
              <a:rPr lang="en-US" sz="1600" dirty="0">
                <a:latin typeface="Calibri" pitchFamily="34" charset="0"/>
              </a:rPr>
              <a:t>Add $75,000 in funding for the Southeast Area Study (SEAS). The SEAS a partnership between CAMPO and UCPRPO to provide an update to the current plan. The plan helps identify transportation needs over the next 30 years. This is additional funding approved by NCDOT to apply towards the SEAS. Johnston County has agreed to provide the 5% local match requirement. There is no additional local match required by other UCPRPO member Counties.</a:t>
            </a:r>
          </a:p>
          <a:p>
            <a:endParaRPr lang="en-US" sz="1600" b="1" dirty="0"/>
          </a:p>
          <a:p>
            <a:r>
              <a:rPr lang="en-US" sz="1600" b="1" dirty="0"/>
              <a:t>Amendment Purpose 2:  </a:t>
            </a:r>
            <a:r>
              <a:rPr lang="en-US" sz="1600" dirty="0"/>
              <a:t>Provide additional funding to the ”Special Studies” task to account for the additional effort to administer the NRT and SEAS . The request moves $10,000.00 from the Task IV-1.1- ”Program-wide Direct Costs” to the Task II-4.2 “Special Studies, Projects and Other Trainings”. This does not change funding total and only reallocates funding from one category to another.</a:t>
            </a:r>
          </a:p>
          <a:p>
            <a:endParaRPr lang="en-US" b="1" dirty="0"/>
          </a:p>
          <a:p>
            <a:r>
              <a:rPr lang="en-US" sz="1100" u="sng" dirty="0"/>
              <a:t>VI. Special SPR Allocation </a:t>
            </a:r>
            <a:endParaRPr lang="en-US" sz="1100" dirty="0"/>
          </a:p>
          <a:p>
            <a:r>
              <a:rPr lang="en-US" sz="1100" dirty="0"/>
              <a:t>This category is </a:t>
            </a:r>
            <a:r>
              <a:rPr lang="en-US" sz="1100" b="1" dirty="0"/>
              <a:t>increased by $75,000</a:t>
            </a:r>
            <a:r>
              <a:rPr lang="en-US" sz="1100" dirty="0"/>
              <a:t> to reflect the recently approved SPR funding allocated to the UCPRPO to aid in funding the Southeast Area Study (SEAS). The SEAS is a study in partnership with CAMPO to provide long range transportation planning for areas within the UCPRPO jurisdiction in eastern Johnston County. The funding requires a 5% local match of which Johnston County has agreed to fund in full. There will be no local match required of other UCPRPO members.</a:t>
            </a:r>
          </a:p>
          <a:p>
            <a:r>
              <a:rPr lang="en-US" sz="1100" dirty="0"/>
              <a:t> </a:t>
            </a:r>
          </a:p>
          <a:p>
            <a:r>
              <a:rPr lang="en-US" sz="1100" u="sng" dirty="0"/>
              <a:t>II-4 General Transportation Planning</a:t>
            </a:r>
            <a:endParaRPr lang="en-US" sz="1100" dirty="0"/>
          </a:p>
          <a:p>
            <a:r>
              <a:rPr lang="en-US" sz="1100" dirty="0"/>
              <a:t>This category is </a:t>
            </a:r>
            <a:r>
              <a:rPr lang="en-US" sz="1100" b="1" dirty="0"/>
              <a:t>increased by $10,000</a:t>
            </a:r>
            <a:r>
              <a:rPr lang="en-US" sz="1100" dirty="0"/>
              <a:t> to fund the additional effort needed to administer the Special Study Neuse River Trail Study (NRT). The NRT was previously approved by the UCPRPO TAC at it’s July 2021 regular meeting. This amendment will not change the total amount of funding, but rather shift funding between categories.</a:t>
            </a:r>
          </a:p>
          <a:p>
            <a:r>
              <a:rPr lang="en-US" sz="1100" dirty="0"/>
              <a:t> </a:t>
            </a:r>
          </a:p>
          <a:p>
            <a:r>
              <a:rPr lang="en-US" sz="1100" u="sng" dirty="0"/>
              <a:t>IV-1 Programmatic Direct Charges</a:t>
            </a:r>
            <a:endParaRPr lang="en-US" sz="1100" dirty="0"/>
          </a:p>
          <a:p>
            <a:r>
              <a:rPr lang="en-US" sz="1100" dirty="0"/>
              <a:t>This category </a:t>
            </a:r>
            <a:r>
              <a:rPr lang="en-US" sz="1100" b="1" dirty="0"/>
              <a:t>is reduced by $10,000</a:t>
            </a:r>
            <a:r>
              <a:rPr lang="en-US" sz="1100" dirty="0"/>
              <a:t> to reflect the increase in funding category II-4 General Transportation Planning. This amendment will not change the total amount of funding, but rather shift funding between categories.</a:t>
            </a:r>
          </a:p>
          <a:p>
            <a:endParaRPr lang="en-US" b="1" dirty="0"/>
          </a:p>
        </p:txBody>
      </p:sp>
    </p:spTree>
    <p:extLst>
      <p:ext uri="{BB962C8B-B14F-4D97-AF65-F5344CB8AC3E}">
        <p14:creationId xmlns:p14="http://schemas.microsoft.com/office/powerpoint/2010/main" val="37898926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9333"/>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0"/>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TAC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May 11, 2022</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sp>
        <p:nvSpPr>
          <p:cNvPr id="160773" name="Content Placeholder 2"/>
          <p:cNvSpPr>
            <a:spLocks noGrp="1"/>
          </p:cNvSpPr>
          <p:nvPr>
            <p:ph idx="1"/>
          </p:nvPr>
        </p:nvSpPr>
        <p:spPr>
          <a:xfrm>
            <a:off x="236668" y="897842"/>
            <a:ext cx="8240482" cy="683490"/>
          </a:xfrm>
        </p:spPr>
        <p:txBody>
          <a:bodyPr>
            <a:normAutofit/>
          </a:bodyPr>
          <a:lstStyle/>
          <a:p>
            <a:pPr marL="0" indent="0">
              <a:buNone/>
            </a:pPr>
            <a:r>
              <a:rPr lang="en-US" sz="3200" b="1" dirty="0">
                <a:latin typeface="Calibri" pitchFamily="34" charset="0"/>
              </a:rPr>
              <a:t>5. </a:t>
            </a:r>
            <a:r>
              <a:rPr lang="en-US" sz="2400" b="1" dirty="0">
                <a:latin typeface="Calibri" pitchFamily="34" charset="0"/>
              </a:rPr>
              <a:t>Planning Work Program FY22 Amendments (PWP)</a:t>
            </a:r>
          </a:p>
        </p:txBody>
      </p:sp>
      <p:pic>
        <p:nvPicPr>
          <p:cNvPr id="21" name="Picture 20" descr="Graphical user interface, timeline&#10;&#10;Description automatically generated">
            <a:extLst>
              <a:ext uri="{FF2B5EF4-FFF2-40B4-BE49-F238E27FC236}">
                <a16:creationId xmlns:a16="http://schemas.microsoft.com/office/drawing/2014/main" id="{57ECFFEC-D8D7-D1FA-CF67-2010485F2351}"/>
              </a:ext>
            </a:extLst>
          </p:cNvPr>
          <p:cNvPicPr>
            <a:picLocks noChangeAspect="1"/>
          </p:cNvPicPr>
          <p:nvPr/>
        </p:nvPicPr>
        <p:blipFill>
          <a:blip r:embed="rId5"/>
          <a:stretch>
            <a:fillRect/>
          </a:stretch>
        </p:blipFill>
        <p:spPr>
          <a:xfrm>
            <a:off x="2974235" y="1354096"/>
            <a:ext cx="4007478" cy="5202690"/>
          </a:xfrm>
          <a:prstGeom prst="rect">
            <a:avLst/>
          </a:prstGeom>
        </p:spPr>
      </p:pic>
      <p:grpSp>
        <p:nvGrpSpPr>
          <p:cNvPr id="19" name="Group 18">
            <a:extLst>
              <a:ext uri="{FF2B5EF4-FFF2-40B4-BE49-F238E27FC236}">
                <a16:creationId xmlns:a16="http://schemas.microsoft.com/office/drawing/2014/main" id="{5CF7FD9C-B06D-651D-B292-1703A3E64AAF}"/>
              </a:ext>
            </a:extLst>
          </p:cNvPr>
          <p:cNvGrpSpPr/>
          <p:nvPr/>
        </p:nvGrpSpPr>
        <p:grpSpPr>
          <a:xfrm>
            <a:off x="0" y="4286245"/>
            <a:ext cx="9144000" cy="2029170"/>
            <a:chOff x="0" y="2414415"/>
            <a:chExt cx="9144000" cy="2029170"/>
          </a:xfrm>
        </p:grpSpPr>
        <p:pic>
          <p:nvPicPr>
            <p:cNvPr id="6" name="Picture 5" descr="A picture containing diagram&#10;&#10;Description automatically generated">
              <a:extLst>
                <a:ext uri="{FF2B5EF4-FFF2-40B4-BE49-F238E27FC236}">
                  <a16:creationId xmlns:a16="http://schemas.microsoft.com/office/drawing/2014/main" id="{D133BD05-ECC0-4078-4E1D-FFF2676D5699}"/>
                </a:ext>
              </a:extLst>
            </p:cNvPr>
            <p:cNvPicPr>
              <a:picLocks noChangeAspect="1"/>
            </p:cNvPicPr>
            <p:nvPr/>
          </p:nvPicPr>
          <p:blipFill>
            <a:blip r:embed="rId6"/>
            <a:stretch>
              <a:fillRect/>
            </a:stretch>
          </p:blipFill>
          <p:spPr>
            <a:xfrm>
              <a:off x="0" y="2414415"/>
              <a:ext cx="9144000" cy="2029170"/>
            </a:xfrm>
            <a:prstGeom prst="rect">
              <a:avLst/>
            </a:prstGeom>
          </p:spPr>
        </p:pic>
        <p:sp>
          <p:nvSpPr>
            <p:cNvPr id="17" name="Up-Down Arrow 16">
              <a:extLst>
                <a:ext uri="{FF2B5EF4-FFF2-40B4-BE49-F238E27FC236}">
                  <a16:creationId xmlns:a16="http://schemas.microsoft.com/office/drawing/2014/main" id="{3EA831D3-E8B7-3C64-B8A1-C5B092C8CE00}"/>
                </a:ext>
              </a:extLst>
            </p:cNvPr>
            <p:cNvSpPr/>
            <p:nvPr/>
          </p:nvSpPr>
          <p:spPr>
            <a:xfrm>
              <a:off x="7772399" y="2827957"/>
              <a:ext cx="193637" cy="1183420"/>
            </a:xfrm>
            <a:prstGeom prst="up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D03820DD-BC48-61E1-16C4-A896C73B48B1}"/>
                </a:ext>
              </a:extLst>
            </p:cNvPr>
            <p:cNvSpPr/>
            <p:nvPr/>
          </p:nvSpPr>
          <p:spPr>
            <a:xfrm>
              <a:off x="0" y="2561549"/>
              <a:ext cx="2829261" cy="634701"/>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8DA3879C-FF89-7C86-6D0A-92BCE9490F07}"/>
                </a:ext>
              </a:extLst>
            </p:cNvPr>
            <p:cNvSpPr/>
            <p:nvPr/>
          </p:nvSpPr>
          <p:spPr>
            <a:xfrm>
              <a:off x="0" y="3808884"/>
              <a:ext cx="2829261" cy="634701"/>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Up-Down Arrow 23">
              <a:extLst>
                <a:ext uri="{FF2B5EF4-FFF2-40B4-BE49-F238E27FC236}">
                  <a16:creationId xmlns:a16="http://schemas.microsoft.com/office/drawing/2014/main" id="{24C0E114-32C9-BF53-6669-D35555B38015}"/>
                </a:ext>
              </a:extLst>
            </p:cNvPr>
            <p:cNvSpPr/>
            <p:nvPr/>
          </p:nvSpPr>
          <p:spPr>
            <a:xfrm>
              <a:off x="1317811" y="3111763"/>
              <a:ext cx="193637" cy="866069"/>
            </a:xfrm>
            <a:prstGeom prst="up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25" name="Straight Arrow Connector 24">
            <a:extLst>
              <a:ext uri="{FF2B5EF4-FFF2-40B4-BE49-F238E27FC236}">
                <a16:creationId xmlns:a16="http://schemas.microsoft.com/office/drawing/2014/main" id="{63776F30-8474-2B0F-C930-8843E8B55636}"/>
              </a:ext>
            </a:extLst>
          </p:cNvPr>
          <p:cNvCxnSpPr/>
          <p:nvPr/>
        </p:nvCxnSpPr>
        <p:spPr>
          <a:xfrm flipH="1">
            <a:off x="236668" y="2872292"/>
            <a:ext cx="3001384" cy="133394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89BF4E8B-E17E-98A9-C1AB-AC356114D65B}"/>
              </a:ext>
            </a:extLst>
          </p:cNvPr>
          <p:cNvCxnSpPr>
            <a:cxnSpLocks/>
          </p:cNvCxnSpPr>
          <p:nvPr/>
        </p:nvCxnSpPr>
        <p:spPr>
          <a:xfrm>
            <a:off x="6486524" y="2796988"/>
            <a:ext cx="2420808" cy="140925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9" name="Rectangle 28">
            <a:extLst>
              <a:ext uri="{FF2B5EF4-FFF2-40B4-BE49-F238E27FC236}">
                <a16:creationId xmlns:a16="http://schemas.microsoft.com/office/drawing/2014/main" id="{E1289CEC-F993-4110-DF47-4E4453C9BFBB}"/>
              </a:ext>
            </a:extLst>
          </p:cNvPr>
          <p:cNvSpPr/>
          <p:nvPr/>
        </p:nvSpPr>
        <p:spPr>
          <a:xfrm>
            <a:off x="3238052" y="2796988"/>
            <a:ext cx="3248472" cy="742278"/>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730214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9333"/>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0"/>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TAC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May 11, 2022</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sp>
        <p:nvSpPr>
          <p:cNvPr id="160773" name="Content Placeholder 2"/>
          <p:cNvSpPr>
            <a:spLocks noGrp="1"/>
          </p:cNvSpPr>
          <p:nvPr>
            <p:ph idx="1"/>
          </p:nvPr>
        </p:nvSpPr>
        <p:spPr>
          <a:xfrm>
            <a:off x="177445" y="1617853"/>
            <a:ext cx="8240482" cy="683490"/>
          </a:xfrm>
        </p:spPr>
        <p:txBody>
          <a:bodyPr>
            <a:normAutofit/>
          </a:bodyPr>
          <a:lstStyle/>
          <a:p>
            <a:pPr marL="0" indent="0">
              <a:buNone/>
            </a:pPr>
            <a:r>
              <a:rPr lang="en-US" sz="3200" b="1" dirty="0">
                <a:latin typeface="Calibri" pitchFamily="34" charset="0"/>
              </a:rPr>
              <a:t>5. </a:t>
            </a:r>
            <a:r>
              <a:rPr lang="en-US" sz="2400" b="1" dirty="0">
                <a:latin typeface="Calibri" pitchFamily="34" charset="0"/>
              </a:rPr>
              <a:t>Planning Work Program FY22 Amendments (PWP)</a:t>
            </a:r>
          </a:p>
        </p:txBody>
      </p:sp>
      <p:sp>
        <p:nvSpPr>
          <p:cNvPr id="4" name="TextBox 3">
            <a:extLst>
              <a:ext uri="{FF2B5EF4-FFF2-40B4-BE49-F238E27FC236}">
                <a16:creationId xmlns:a16="http://schemas.microsoft.com/office/drawing/2014/main" id="{5D266592-1147-954F-A801-44EA7CAB5598}"/>
              </a:ext>
            </a:extLst>
          </p:cNvPr>
          <p:cNvSpPr txBox="1"/>
          <p:nvPr/>
        </p:nvSpPr>
        <p:spPr>
          <a:xfrm>
            <a:off x="397949" y="2405318"/>
            <a:ext cx="8348102" cy="707886"/>
          </a:xfrm>
          <a:prstGeom prst="rect">
            <a:avLst/>
          </a:prstGeom>
          <a:noFill/>
        </p:spPr>
        <p:txBody>
          <a:bodyPr wrap="square" rtlCol="0">
            <a:spAutoFit/>
          </a:bodyPr>
          <a:lstStyle/>
          <a:p>
            <a:r>
              <a:rPr lang="en-US" sz="2000" b="1" dirty="0"/>
              <a:t>Staff is seeking a motion to recommend adoption of the UCPRPO 4th Quarter Amendment to the FY22 PWP to the TAC………..</a:t>
            </a:r>
          </a:p>
        </p:txBody>
      </p:sp>
    </p:spTree>
    <p:extLst>
      <p:ext uri="{BB962C8B-B14F-4D97-AF65-F5344CB8AC3E}">
        <p14:creationId xmlns:p14="http://schemas.microsoft.com/office/powerpoint/2010/main" val="29560495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9" descr="powerpoint-bgback-ncboard">
            <a:extLst>
              <a:ext uri="{FF2B5EF4-FFF2-40B4-BE49-F238E27FC236}">
                <a16:creationId xmlns:a16="http://schemas.microsoft.com/office/drawing/2014/main" id="{29D81F6E-CC0C-4500-78C3-85A35CC19CD5}"/>
              </a:ext>
            </a:extLst>
          </p:cNvPr>
          <p:cNvPicPr>
            <a:picLocks noChangeAspect="1" noChangeArrowheads="1"/>
          </p:cNvPicPr>
          <p:nvPr/>
        </p:nvPicPr>
        <p:blipFill>
          <a:blip r:embed="rId3"/>
          <a:srcRect/>
          <a:stretch>
            <a:fillRect/>
          </a:stretch>
        </p:blipFill>
        <p:spPr bwMode="auto">
          <a:xfrm>
            <a:off x="0" y="-9333"/>
            <a:ext cx="9144000" cy="6858000"/>
          </a:xfrm>
          <a:prstGeom prst="rect">
            <a:avLst/>
          </a:prstGeom>
          <a:noFill/>
          <a:ln w="9525">
            <a:noFill/>
            <a:miter lim="800000"/>
            <a:headEnd/>
            <a:tailEnd/>
          </a:ln>
        </p:spPr>
      </p:pic>
      <p:sp>
        <p:nvSpPr>
          <p:cNvPr id="6" name="Text Box 12">
            <a:extLst>
              <a:ext uri="{FF2B5EF4-FFF2-40B4-BE49-F238E27FC236}">
                <a16:creationId xmlns:a16="http://schemas.microsoft.com/office/drawing/2014/main" id="{251ED324-323B-ACD1-F646-FAB610A67E34}"/>
              </a:ext>
            </a:extLst>
          </p:cNvPr>
          <p:cNvSpPr txBox="1">
            <a:spLocks noChangeArrowheads="1"/>
          </p:cNvSpPr>
          <p:nvPr/>
        </p:nvSpPr>
        <p:spPr bwMode="auto">
          <a:xfrm>
            <a:off x="0" y="0"/>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TAC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May 11, 2022</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7" name="Picture 5">
            <a:extLst>
              <a:ext uri="{FF2B5EF4-FFF2-40B4-BE49-F238E27FC236}">
                <a16:creationId xmlns:a16="http://schemas.microsoft.com/office/drawing/2014/main" id="{C3F010FB-2381-EE3B-F954-714C88E6F545}"/>
              </a:ext>
            </a:extLst>
          </p:cNvPr>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sp>
        <p:nvSpPr>
          <p:cNvPr id="2" name="Title 1">
            <a:extLst>
              <a:ext uri="{FF2B5EF4-FFF2-40B4-BE49-F238E27FC236}">
                <a16:creationId xmlns:a16="http://schemas.microsoft.com/office/drawing/2014/main" id="{DA57DA31-A4EC-044F-9783-2992DF4F1810}"/>
              </a:ext>
            </a:extLst>
          </p:cNvPr>
          <p:cNvSpPr>
            <a:spLocks noGrp="1"/>
          </p:cNvSpPr>
          <p:nvPr>
            <p:ph type="ctrTitle"/>
          </p:nvPr>
        </p:nvSpPr>
        <p:spPr>
          <a:xfrm>
            <a:off x="685800" y="2062162"/>
            <a:ext cx="7772400" cy="2387600"/>
          </a:xfrm>
        </p:spPr>
        <p:txBody>
          <a:bodyPr/>
          <a:lstStyle/>
          <a:p>
            <a:r>
              <a:rPr lang="en-US" b="1" dirty="0"/>
              <a:t>2024-2033 STIP Development</a:t>
            </a:r>
          </a:p>
        </p:txBody>
      </p:sp>
      <p:sp>
        <p:nvSpPr>
          <p:cNvPr id="3" name="Subtitle 2">
            <a:extLst>
              <a:ext uri="{FF2B5EF4-FFF2-40B4-BE49-F238E27FC236}">
                <a16:creationId xmlns:a16="http://schemas.microsoft.com/office/drawing/2014/main" id="{3DC1563B-93F8-7448-BA01-E6508F5D70C3}"/>
              </a:ext>
            </a:extLst>
          </p:cNvPr>
          <p:cNvSpPr>
            <a:spLocks noGrp="1"/>
          </p:cNvSpPr>
          <p:nvPr>
            <p:ph type="subTitle" idx="1"/>
          </p:nvPr>
        </p:nvSpPr>
        <p:spPr/>
        <p:txBody>
          <a:bodyPr>
            <a:normAutofit lnSpcReduction="10000"/>
          </a:bodyPr>
          <a:lstStyle/>
          <a:p>
            <a:endParaRPr lang="en-US" dirty="0"/>
          </a:p>
          <a:p>
            <a:endParaRPr lang="en-US" dirty="0"/>
          </a:p>
          <a:p>
            <a:endParaRPr lang="en-US" dirty="0"/>
          </a:p>
          <a:p>
            <a:r>
              <a:rPr lang="en-US" dirty="0"/>
              <a:t>May 2022</a:t>
            </a:r>
          </a:p>
        </p:txBody>
      </p:sp>
      <p:sp>
        <p:nvSpPr>
          <p:cNvPr id="4" name="Content Placeholder 2">
            <a:extLst>
              <a:ext uri="{FF2B5EF4-FFF2-40B4-BE49-F238E27FC236}">
                <a16:creationId xmlns:a16="http://schemas.microsoft.com/office/drawing/2014/main" id="{48982681-3CC8-D4AB-C6E6-B61DAE4B3BFF}"/>
              </a:ext>
            </a:extLst>
          </p:cNvPr>
          <p:cNvSpPr txBox="1">
            <a:spLocks/>
          </p:cNvSpPr>
          <p:nvPr/>
        </p:nvSpPr>
        <p:spPr>
          <a:xfrm>
            <a:off x="0" y="1254124"/>
            <a:ext cx="8978747" cy="69568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3600" b="1" dirty="0">
                <a:latin typeface="Calibri" pitchFamily="34" charset="0"/>
              </a:rPr>
              <a:t>6. STIP Education</a:t>
            </a:r>
          </a:p>
          <a:p>
            <a:endParaRPr lang="en-US" dirty="0">
              <a:latin typeface="Calibri" pitchFamily="34" charset="0"/>
            </a:endParaRPr>
          </a:p>
          <a:p>
            <a:endParaRPr lang="en-US" sz="1500" dirty="0">
              <a:latin typeface="Calibri" pitchFamily="34" charset="0"/>
            </a:endParaRPr>
          </a:p>
        </p:txBody>
      </p:sp>
    </p:spTree>
    <p:extLst>
      <p:ext uri="{BB962C8B-B14F-4D97-AF65-F5344CB8AC3E}">
        <p14:creationId xmlns:p14="http://schemas.microsoft.com/office/powerpoint/2010/main" val="13107624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9" descr="powerpoint-bgback-ncboard">
            <a:extLst>
              <a:ext uri="{FF2B5EF4-FFF2-40B4-BE49-F238E27FC236}">
                <a16:creationId xmlns:a16="http://schemas.microsoft.com/office/drawing/2014/main" id="{E5B8DE45-5CFC-14CC-1810-70A497C6F9D2}"/>
              </a:ext>
            </a:extLst>
          </p:cNvPr>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9" name="Text Box 12">
            <a:extLst>
              <a:ext uri="{FF2B5EF4-FFF2-40B4-BE49-F238E27FC236}">
                <a16:creationId xmlns:a16="http://schemas.microsoft.com/office/drawing/2014/main" id="{F01B992F-C548-4392-989E-5671B4E1FC90}"/>
              </a:ext>
            </a:extLst>
          </p:cNvPr>
          <p:cNvSpPr txBox="1">
            <a:spLocks noChangeArrowheads="1"/>
          </p:cNvSpPr>
          <p:nvPr/>
        </p:nvSpPr>
        <p:spPr bwMode="auto">
          <a:xfrm>
            <a:off x="0" y="0"/>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TAC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May 11, 2022</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0" name="Picture 5">
            <a:extLst>
              <a:ext uri="{FF2B5EF4-FFF2-40B4-BE49-F238E27FC236}">
                <a16:creationId xmlns:a16="http://schemas.microsoft.com/office/drawing/2014/main" id="{9D6BA00C-111F-05E8-951D-124794335202}"/>
              </a:ext>
            </a:extLst>
          </p:cNvPr>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sp>
        <p:nvSpPr>
          <p:cNvPr id="2" name="Content Placeholder 1">
            <a:extLst>
              <a:ext uri="{FF2B5EF4-FFF2-40B4-BE49-F238E27FC236}">
                <a16:creationId xmlns:a16="http://schemas.microsoft.com/office/drawing/2014/main" id="{1C5E158D-9348-054B-B8AD-2E8956B87D1B}"/>
              </a:ext>
            </a:extLst>
          </p:cNvPr>
          <p:cNvSpPr>
            <a:spLocks noGrp="1"/>
          </p:cNvSpPr>
          <p:nvPr>
            <p:ph idx="1"/>
          </p:nvPr>
        </p:nvSpPr>
        <p:spPr>
          <a:xfrm>
            <a:off x="358744" y="2091690"/>
            <a:ext cx="8426513" cy="3297496"/>
          </a:xfrm>
        </p:spPr>
        <p:txBody>
          <a:bodyPr>
            <a:normAutofit fontScale="85000" lnSpcReduction="20000"/>
          </a:bodyPr>
          <a:lstStyle/>
          <a:p>
            <a:r>
              <a:rPr lang="en-US" sz="1800" dirty="0"/>
              <a:t>Background</a:t>
            </a:r>
          </a:p>
          <a:p>
            <a:endParaRPr lang="en-US" sz="1800" dirty="0"/>
          </a:p>
          <a:p>
            <a:r>
              <a:rPr lang="en-US" sz="1800" dirty="0"/>
              <a:t>STIP Development</a:t>
            </a:r>
          </a:p>
          <a:p>
            <a:endParaRPr lang="en-US" sz="1800" dirty="0"/>
          </a:p>
          <a:p>
            <a:r>
              <a:rPr lang="en-US" sz="1800" dirty="0"/>
              <a:t>STIP Format</a:t>
            </a:r>
          </a:p>
          <a:p>
            <a:endParaRPr lang="en-US" sz="1800" dirty="0"/>
          </a:p>
          <a:p>
            <a:r>
              <a:rPr lang="en-US" sz="1800" dirty="0"/>
              <a:t>Project Prioritization Status</a:t>
            </a:r>
          </a:p>
          <a:p>
            <a:endParaRPr lang="en-US" sz="1800" dirty="0"/>
          </a:p>
          <a:p>
            <a:r>
              <a:rPr lang="en-US" sz="1800" dirty="0"/>
              <a:t>Next Steps / Schedule</a:t>
            </a:r>
          </a:p>
          <a:p>
            <a:endParaRPr lang="en-US" sz="1800" dirty="0"/>
          </a:p>
          <a:p>
            <a:r>
              <a:rPr lang="en-US" sz="1800" dirty="0"/>
              <a:t>Discussion</a:t>
            </a:r>
          </a:p>
        </p:txBody>
      </p:sp>
      <p:sp>
        <p:nvSpPr>
          <p:cNvPr id="3" name="Title 2">
            <a:extLst>
              <a:ext uri="{FF2B5EF4-FFF2-40B4-BE49-F238E27FC236}">
                <a16:creationId xmlns:a16="http://schemas.microsoft.com/office/drawing/2014/main" id="{34CDA1C5-B89B-174C-93A6-3CEC4AE732C8}"/>
              </a:ext>
            </a:extLst>
          </p:cNvPr>
          <p:cNvSpPr>
            <a:spLocks noGrp="1"/>
          </p:cNvSpPr>
          <p:nvPr>
            <p:ph type="title"/>
          </p:nvPr>
        </p:nvSpPr>
        <p:spPr>
          <a:xfrm>
            <a:off x="321375" y="1708777"/>
            <a:ext cx="8426513" cy="215248"/>
          </a:xfrm>
        </p:spPr>
        <p:txBody>
          <a:bodyPr>
            <a:normAutofit fontScale="90000"/>
          </a:bodyPr>
          <a:lstStyle/>
          <a:p>
            <a:r>
              <a:rPr lang="en-US" sz="2400" dirty="0"/>
              <a:t>Today’s Topics </a:t>
            </a:r>
          </a:p>
        </p:txBody>
      </p:sp>
      <p:sp>
        <p:nvSpPr>
          <p:cNvPr id="5" name="Slide Number Placeholder 4">
            <a:extLst>
              <a:ext uri="{FF2B5EF4-FFF2-40B4-BE49-F238E27FC236}">
                <a16:creationId xmlns:a16="http://schemas.microsoft.com/office/drawing/2014/main" id="{8250F681-91AA-FE4E-88E1-B79899342DF7}"/>
              </a:ext>
            </a:extLst>
          </p:cNvPr>
          <p:cNvSpPr>
            <a:spLocks noGrp="1"/>
          </p:cNvSpPr>
          <p:nvPr>
            <p:ph type="sldNum" sz="quarter" idx="4"/>
          </p:nvPr>
        </p:nvSpPr>
        <p:spPr/>
        <p:txBody>
          <a:bodyPr/>
          <a:lstStyle/>
          <a:p>
            <a:pPr defTabSz="685800">
              <a:defRPr/>
            </a:pPr>
            <a:fld id="{71AF279C-F903-5C4F-9E12-139067057548}" type="slidenum">
              <a:rPr lang="en-US">
                <a:solidFill>
                  <a:srgbClr val="FFFFFF"/>
                </a:solidFill>
              </a:rPr>
              <a:pPr defTabSz="685800">
                <a:defRPr/>
              </a:pPr>
              <a:t>13</a:t>
            </a:fld>
            <a:endParaRPr lang="en-US" dirty="0">
              <a:solidFill>
                <a:srgbClr val="FFFFFF"/>
              </a:solidFill>
            </a:endParaRPr>
          </a:p>
        </p:txBody>
      </p:sp>
      <p:cxnSp>
        <p:nvCxnSpPr>
          <p:cNvPr id="6" name="Straight Connector 5">
            <a:extLst>
              <a:ext uri="{FF2B5EF4-FFF2-40B4-BE49-F238E27FC236}">
                <a16:creationId xmlns:a16="http://schemas.microsoft.com/office/drawing/2014/main" id="{35737591-8168-4E2B-A6A4-C9E95153594C}"/>
              </a:ext>
            </a:extLst>
          </p:cNvPr>
          <p:cNvCxnSpPr>
            <a:cxnSpLocks/>
          </p:cNvCxnSpPr>
          <p:nvPr/>
        </p:nvCxnSpPr>
        <p:spPr>
          <a:xfrm>
            <a:off x="5257800" y="2091690"/>
            <a:ext cx="0" cy="3429000"/>
          </a:xfrm>
          <a:prstGeom prst="line">
            <a:avLst/>
          </a:prstGeom>
          <a:noFill/>
          <a:ln w="92075" cap="flat" cmpd="sng" algn="ctr">
            <a:solidFill>
              <a:schemeClr val="accent1"/>
            </a:solidFill>
            <a:prstDash val="solid"/>
            <a:miter lim="800000"/>
          </a:ln>
          <a:effectLst/>
        </p:spPr>
      </p:cxnSp>
      <p:pic>
        <p:nvPicPr>
          <p:cNvPr id="7" name="Graphic 6" descr="Lightbulb and gear">
            <a:extLst>
              <a:ext uri="{FF2B5EF4-FFF2-40B4-BE49-F238E27FC236}">
                <a16:creationId xmlns:a16="http://schemas.microsoft.com/office/drawing/2014/main" id="{4E0D25D5-87E2-407E-A953-096348AE2AF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164279" y="2804357"/>
            <a:ext cx="1714500" cy="1714500"/>
          </a:xfrm>
          <a:prstGeom prst="rect">
            <a:avLst/>
          </a:prstGeom>
        </p:spPr>
      </p:pic>
    </p:spTree>
    <p:extLst>
      <p:ext uri="{BB962C8B-B14F-4D97-AF65-F5344CB8AC3E}">
        <p14:creationId xmlns:p14="http://schemas.microsoft.com/office/powerpoint/2010/main" val="3193748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1A9A94-5F44-3342-A4F6-FC6518AB7436}"/>
              </a:ext>
            </a:extLst>
          </p:cNvPr>
          <p:cNvSpPr>
            <a:spLocks noGrp="1"/>
          </p:cNvSpPr>
          <p:nvPr>
            <p:ph type="ctrTitle"/>
          </p:nvPr>
        </p:nvSpPr>
        <p:spPr/>
        <p:txBody>
          <a:bodyPr/>
          <a:lstStyle/>
          <a:p>
            <a:r>
              <a:rPr lang="en-US" dirty="0"/>
              <a:t>Background</a:t>
            </a:r>
          </a:p>
        </p:txBody>
      </p:sp>
    </p:spTree>
    <p:extLst>
      <p:ext uri="{BB962C8B-B14F-4D97-AF65-F5344CB8AC3E}">
        <p14:creationId xmlns:p14="http://schemas.microsoft.com/office/powerpoint/2010/main" val="4611907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180040-B3EB-4333-8904-112C7A3A56FA}"/>
              </a:ext>
            </a:extLst>
          </p:cNvPr>
          <p:cNvSpPr>
            <a:spLocks noGrp="1"/>
          </p:cNvSpPr>
          <p:nvPr>
            <p:ph type="title"/>
          </p:nvPr>
        </p:nvSpPr>
        <p:spPr>
          <a:xfrm>
            <a:off x="518288" y="617933"/>
            <a:ext cx="8229600" cy="857250"/>
          </a:xfrm>
        </p:spPr>
        <p:txBody>
          <a:bodyPr>
            <a:normAutofit/>
          </a:bodyPr>
          <a:lstStyle/>
          <a:p>
            <a:r>
              <a:rPr lang="en-US" sz="3600" b="1" dirty="0"/>
              <a:t>STIP Budget Changes</a:t>
            </a:r>
          </a:p>
        </p:txBody>
      </p:sp>
      <p:sp>
        <p:nvSpPr>
          <p:cNvPr id="3" name="Content Placeholder 2">
            <a:extLst>
              <a:ext uri="{FF2B5EF4-FFF2-40B4-BE49-F238E27FC236}">
                <a16:creationId xmlns:a16="http://schemas.microsoft.com/office/drawing/2014/main" id="{AB88C37B-070A-499B-A651-50040D28F860}"/>
              </a:ext>
            </a:extLst>
          </p:cNvPr>
          <p:cNvSpPr>
            <a:spLocks noGrp="1"/>
          </p:cNvSpPr>
          <p:nvPr>
            <p:ph idx="1"/>
          </p:nvPr>
        </p:nvSpPr>
        <p:spPr>
          <a:xfrm>
            <a:off x="518288" y="1489380"/>
            <a:ext cx="8553616" cy="4185140"/>
          </a:xfrm>
        </p:spPr>
        <p:txBody>
          <a:bodyPr>
            <a:noAutofit/>
          </a:bodyPr>
          <a:lstStyle/>
          <a:p>
            <a:pPr marL="0" indent="0">
              <a:lnSpc>
                <a:spcPct val="100000"/>
              </a:lnSpc>
              <a:spcBef>
                <a:spcPts val="450"/>
              </a:spcBef>
              <a:buNone/>
            </a:pPr>
            <a:r>
              <a:rPr lang="en-US" sz="2400" dirty="0">
                <a:solidFill>
                  <a:srgbClr val="082940"/>
                </a:solidFill>
              </a:rPr>
              <a:t>COVID – Revenues affected</a:t>
            </a:r>
          </a:p>
          <a:p>
            <a:pPr marL="0" indent="0">
              <a:lnSpc>
                <a:spcPct val="100000"/>
              </a:lnSpc>
              <a:spcBef>
                <a:spcPts val="450"/>
              </a:spcBef>
              <a:buNone/>
            </a:pPr>
            <a:endParaRPr lang="en-US" sz="2400" dirty="0">
              <a:solidFill>
                <a:srgbClr val="082940"/>
              </a:solidFill>
            </a:endParaRPr>
          </a:p>
          <a:p>
            <a:pPr marL="0" indent="0">
              <a:lnSpc>
                <a:spcPct val="100000"/>
              </a:lnSpc>
              <a:spcBef>
                <a:spcPts val="450"/>
              </a:spcBef>
              <a:buNone/>
            </a:pPr>
            <a:r>
              <a:rPr lang="en-US" sz="2400" dirty="0">
                <a:solidFill>
                  <a:srgbClr val="082940"/>
                </a:solidFill>
              </a:rPr>
              <a:t>$8B+ in cost increases since July 2020 (1,000+ estimates updated)</a:t>
            </a:r>
          </a:p>
          <a:p>
            <a:pPr>
              <a:lnSpc>
                <a:spcPct val="100000"/>
              </a:lnSpc>
              <a:spcBef>
                <a:spcPts val="450"/>
              </a:spcBef>
            </a:pPr>
            <a:r>
              <a:rPr lang="en-US" dirty="0">
                <a:solidFill>
                  <a:srgbClr val="082940"/>
                </a:solidFill>
              </a:rPr>
              <a:t>Many increases due to outdated or low estimates</a:t>
            </a:r>
          </a:p>
          <a:p>
            <a:pPr>
              <a:lnSpc>
                <a:spcPct val="100000"/>
              </a:lnSpc>
              <a:spcBef>
                <a:spcPts val="450"/>
              </a:spcBef>
            </a:pPr>
            <a:r>
              <a:rPr lang="en-US" dirty="0">
                <a:solidFill>
                  <a:srgbClr val="082940"/>
                </a:solidFill>
              </a:rPr>
              <a:t>Processes in place to ensure more accurate estimates moving forward</a:t>
            </a:r>
          </a:p>
          <a:p>
            <a:pPr>
              <a:lnSpc>
                <a:spcPct val="100000"/>
              </a:lnSpc>
              <a:spcBef>
                <a:spcPts val="450"/>
              </a:spcBef>
            </a:pPr>
            <a:endParaRPr lang="en-US" dirty="0">
              <a:solidFill>
                <a:srgbClr val="082940"/>
              </a:solidFill>
            </a:endParaRPr>
          </a:p>
          <a:p>
            <a:pPr marL="0" indent="0">
              <a:lnSpc>
                <a:spcPct val="100000"/>
              </a:lnSpc>
              <a:spcBef>
                <a:spcPts val="450"/>
              </a:spcBef>
              <a:buNone/>
            </a:pPr>
            <a:r>
              <a:rPr lang="en-US" sz="2400" dirty="0">
                <a:solidFill>
                  <a:srgbClr val="082940"/>
                </a:solidFill>
              </a:rPr>
              <a:t>New budgets provided $3.8B in additional revenue</a:t>
            </a:r>
          </a:p>
          <a:p>
            <a:pPr>
              <a:lnSpc>
                <a:spcPct val="100000"/>
              </a:lnSpc>
              <a:spcBef>
                <a:spcPts val="450"/>
              </a:spcBef>
            </a:pPr>
            <a:r>
              <a:rPr lang="en-US" dirty="0">
                <a:solidFill>
                  <a:srgbClr val="082940"/>
                </a:solidFill>
              </a:rPr>
              <a:t>Federal Infrastructure Investment and Jobs Act (IIJA)/Bipartisan Infrastructure Law (BIL)</a:t>
            </a:r>
          </a:p>
          <a:p>
            <a:pPr>
              <a:lnSpc>
                <a:spcPct val="100000"/>
              </a:lnSpc>
              <a:spcBef>
                <a:spcPts val="450"/>
              </a:spcBef>
            </a:pPr>
            <a:r>
              <a:rPr lang="en-US" dirty="0">
                <a:solidFill>
                  <a:srgbClr val="082940"/>
                </a:solidFill>
              </a:rPr>
              <a:t>State Budget</a:t>
            </a:r>
            <a:endParaRPr lang="en-US" sz="1800" dirty="0">
              <a:solidFill>
                <a:srgbClr val="082940"/>
              </a:solidFill>
            </a:endParaRPr>
          </a:p>
          <a:p>
            <a:pPr marL="0" indent="0">
              <a:lnSpc>
                <a:spcPct val="100000"/>
              </a:lnSpc>
              <a:spcBef>
                <a:spcPts val="450"/>
              </a:spcBef>
              <a:buNone/>
            </a:pPr>
            <a:endParaRPr lang="en-US" sz="1800" dirty="0">
              <a:solidFill>
                <a:srgbClr val="082940"/>
              </a:solidFill>
            </a:endParaRPr>
          </a:p>
          <a:p>
            <a:pPr marL="0" indent="0">
              <a:lnSpc>
                <a:spcPct val="100000"/>
              </a:lnSpc>
              <a:spcBef>
                <a:spcPts val="450"/>
              </a:spcBef>
              <a:buNone/>
            </a:pPr>
            <a:r>
              <a:rPr lang="en-US" sz="1800" dirty="0">
                <a:solidFill>
                  <a:srgbClr val="082940"/>
                </a:solidFill>
              </a:rPr>
              <a:t>Inflation adjustments</a:t>
            </a:r>
          </a:p>
          <a:p>
            <a:pPr>
              <a:lnSpc>
                <a:spcPct val="100000"/>
              </a:lnSpc>
              <a:spcBef>
                <a:spcPts val="450"/>
              </a:spcBef>
            </a:pPr>
            <a:r>
              <a:rPr lang="en-US" dirty="0">
                <a:solidFill>
                  <a:srgbClr val="082940"/>
                </a:solidFill>
              </a:rPr>
              <a:t>Board of Transportation approved changing from 1% compounded annually to 3%  ($2.5B impact)</a:t>
            </a:r>
          </a:p>
          <a:p>
            <a:pPr marL="0" indent="0">
              <a:lnSpc>
                <a:spcPct val="100000"/>
              </a:lnSpc>
              <a:spcBef>
                <a:spcPts val="450"/>
              </a:spcBef>
              <a:buNone/>
            </a:pPr>
            <a:endParaRPr lang="en-US" sz="1800" dirty="0">
              <a:solidFill>
                <a:srgbClr val="082940"/>
              </a:solidFill>
            </a:endParaRPr>
          </a:p>
          <a:p>
            <a:pPr>
              <a:lnSpc>
                <a:spcPct val="100000"/>
              </a:lnSpc>
              <a:spcBef>
                <a:spcPts val="450"/>
              </a:spcBef>
            </a:pPr>
            <a:endParaRPr lang="en-US" dirty="0">
              <a:solidFill>
                <a:srgbClr val="082940"/>
              </a:solidFill>
            </a:endParaRPr>
          </a:p>
          <a:p>
            <a:pPr marL="0" indent="0">
              <a:lnSpc>
                <a:spcPct val="100000"/>
              </a:lnSpc>
              <a:spcBef>
                <a:spcPts val="450"/>
              </a:spcBef>
              <a:buNone/>
            </a:pPr>
            <a:endParaRPr lang="en-US" dirty="0">
              <a:solidFill>
                <a:srgbClr val="082940"/>
              </a:solidFill>
            </a:endParaRPr>
          </a:p>
        </p:txBody>
      </p:sp>
      <p:pic>
        <p:nvPicPr>
          <p:cNvPr id="8" name="Picture 7">
            <a:extLst>
              <a:ext uri="{FF2B5EF4-FFF2-40B4-BE49-F238E27FC236}">
                <a16:creationId xmlns:a16="http://schemas.microsoft.com/office/drawing/2014/main" id="{059BEA4D-6A6A-43F7-ABAC-CE4FA45B5078}"/>
              </a:ext>
            </a:extLst>
          </p:cNvPr>
          <p:cNvPicPr>
            <a:picLocks noChangeAspect="1"/>
          </p:cNvPicPr>
          <p:nvPr/>
        </p:nvPicPr>
        <p:blipFill>
          <a:blip r:embed="rId3"/>
          <a:stretch>
            <a:fillRect/>
          </a:stretch>
        </p:blipFill>
        <p:spPr>
          <a:xfrm>
            <a:off x="5844753" y="1266377"/>
            <a:ext cx="2569872" cy="765216"/>
          </a:xfrm>
          <a:prstGeom prst="rect">
            <a:avLst/>
          </a:prstGeom>
        </p:spPr>
      </p:pic>
      <p:sp>
        <p:nvSpPr>
          <p:cNvPr id="6" name="Slide Number Placeholder 5">
            <a:extLst>
              <a:ext uri="{FF2B5EF4-FFF2-40B4-BE49-F238E27FC236}">
                <a16:creationId xmlns:a16="http://schemas.microsoft.com/office/drawing/2014/main" id="{EB644B0C-9B70-4970-A93C-01058472B833}"/>
              </a:ext>
            </a:extLst>
          </p:cNvPr>
          <p:cNvSpPr txBox="1">
            <a:spLocks/>
          </p:cNvSpPr>
          <p:nvPr/>
        </p:nvSpPr>
        <p:spPr>
          <a:xfrm>
            <a:off x="8747888" y="5537598"/>
            <a:ext cx="396113" cy="273844"/>
          </a:xfrm>
          <a:prstGeom prst="rect">
            <a:avLst/>
          </a:prstGeom>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fld id="{71AF279C-F903-5C4F-9E12-139067057548}" type="slidenum">
              <a:rPr lang="en-US" sz="825">
                <a:solidFill>
                  <a:srgbClr val="FFFFFF"/>
                </a:solidFill>
                <a:latin typeface="TransportNewMedium_gdi" pitchFamily="2" charset="77"/>
              </a:rPr>
              <a:pPr algn="ctr" defTabSz="685800">
                <a:defRPr/>
              </a:pPr>
              <a:t>15</a:t>
            </a:fld>
            <a:endParaRPr lang="en-US" sz="825" dirty="0">
              <a:solidFill>
                <a:srgbClr val="FFFFFF"/>
              </a:solidFill>
              <a:latin typeface="TransportNewMedium_gdi" pitchFamily="2" charset="77"/>
            </a:endParaRPr>
          </a:p>
        </p:txBody>
      </p:sp>
    </p:spTree>
    <p:extLst>
      <p:ext uri="{BB962C8B-B14F-4D97-AF65-F5344CB8AC3E}">
        <p14:creationId xmlns:p14="http://schemas.microsoft.com/office/powerpoint/2010/main" val="25310057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6596515-F238-1246-8181-4E56D6A965D5}"/>
              </a:ext>
            </a:extLst>
          </p:cNvPr>
          <p:cNvSpPr>
            <a:spLocks noGrp="1"/>
          </p:cNvSpPr>
          <p:nvPr>
            <p:ph type="title"/>
          </p:nvPr>
        </p:nvSpPr>
        <p:spPr>
          <a:xfrm>
            <a:off x="321375" y="887931"/>
            <a:ext cx="8426513" cy="326523"/>
          </a:xfrm>
        </p:spPr>
        <p:txBody>
          <a:bodyPr>
            <a:normAutofit fontScale="90000"/>
          </a:bodyPr>
          <a:lstStyle/>
          <a:p>
            <a:r>
              <a:rPr lang="en-US" sz="2700" b="1" dirty="0"/>
              <a:t>2024-2033 STIP Funding Availability for Committed Projects</a:t>
            </a:r>
            <a:br>
              <a:rPr lang="en-US" dirty="0"/>
            </a:br>
            <a:endParaRPr lang="en-US" dirty="0"/>
          </a:p>
        </p:txBody>
      </p:sp>
      <p:sp>
        <p:nvSpPr>
          <p:cNvPr id="5" name="Text Placeholder 4">
            <a:extLst>
              <a:ext uri="{FF2B5EF4-FFF2-40B4-BE49-F238E27FC236}">
                <a16:creationId xmlns:a16="http://schemas.microsoft.com/office/drawing/2014/main" id="{C09A73FB-A97E-AB47-81D4-EFA4F1D7268A}"/>
              </a:ext>
            </a:extLst>
          </p:cNvPr>
          <p:cNvSpPr>
            <a:spLocks noGrp="1"/>
          </p:cNvSpPr>
          <p:nvPr>
            <p:ph type="body" sz="quarter" idx="10"/>
          </p:nvPr>
        </p:nvSpPr>
        <p:spPr>
          <a:xfrm>
            <a:off x="321373" y="6387878"/>
            <a:ext cx="8285705" cy="273844"/>
          </a:xfrm>
        </p:spPr>
        <p:txBody>
          <a:bodyPr>
            <a:noAutofit/>
          </a:bodyPr>
          <a:lstStyle/>
          <a:p>
            <a:r>
              <a:rPr lang="en-US" sz="1200" dirty="0"/>
              <a:t>As of January 25, 2022. Available Funding reflects accounting for 3% inflation. Programming Status Amounts are compared to 100% of budget.</a:t>
            </a:r>
          </a:p>
        </p:txBody>
      </p:sp>
      <p:sp>
        <p:nvSpPr>
          <p:cNvPr id="6" name="Slide Number Placeholder 5">
            <a:extLst>
              <a:ext uri="{FF2B5EF4-FFF2-40B4-BE49-F238E27FC236}">
                <a16:creationId xmlns:a16="http://schemas.microsoft.com/office/drawing/2014/main" id="{E57D3B13-AB4A-E54F-90CC-EC1C384D1244}"/>
              </a:ext>
            </a:extLst>
          </p:cNvPr>
          <p:cNvSpPr>
            <a:spLocks noGrp="1"/>
          </p:cNvSpPr>
          <p:nvPr>
            <p:ph type="sldNum" sz="quarter" idx="4"/>
          </p:nvPr>
        </p:nvSpPr>
        <p:spPr/>
        <p:txBody>
          <a:bodyPr/>
          <a:lstStyle/>
          <a:p>
            <a:pPr defTabSz="685800">
              <a:defRPr/>
            </a:pPr>
            <a:fld id="{71AF279C-F903-5C4F-9E12-139067057548}" type="slidenum">
              <a:rPr lang="en-US">
                <a:solidFill>
                  <a:srgbClr val="FFFFFF"/>
                </a:solidFill>
              </a:rPr>
              <a:pPr defTabSz="685800">
                <a:defRPr/>
              </a:pPr>
              <a:t>16</a:t>
            </a:fld>
            <a:endParaRPr lang="en-US" dirty="0">
              <a:solidFill>
                <a:srgbClr val="FFFFFF"/>
              </a:solidFill>
            </a:endParaRPr>
          </a:p>
        </p:txBody>
      </p:sp>
      <p:sp>
        <p:nvSpPr>
          <p:cNvPr id="13" name="TextBox 12">
            <a:extLst>
              <a:ext uri="{FF2B5EF4-FFF2-40B4-BE49-F238E27FC236}">
                <a16:creationId xmlns:a16="http://schemas.microsoft.com/office/drawing/2014/main" id="{A10DDFBF-1592-4D94-A1D4-3A7F9BD2F8F2}"/>
              </a:ext>
            </a:extLst>
          </p:cNvPr>
          <p:cNvSpPr txBox="1"/>
          <p:nvPr/>
        </p:nvSpPr>
        <p:spPr>
          <a:xfrm>
            <a:off x="435800" y="1666745"/>
            <a:ext cx="2194560" cy="276999"/>
          </a:xfrm>
          <a:prstGeom prst="rect">
            <a:avLst/>
          </a:prstGeom>
          <a:solidFill>
            <a:srgbClr val="ECF0F3"/>
          </a:solidFill>
        </p:spPr>
        <p:txBody>
          <a:bodyPr wrap="square" rtlCol="0" anchor="ctr" anchorCtr="0">
            <a:spAutoFit/>
          </a:bodyPr>
          <a:lstStyle/>
          <a:p>
            <a:pPr algn="ctr" defTabSz="685800">
              <a:defRPr/>
            </a:pPr>
            <a:r>
              <a:rPr lang="en-US" sz="1200" b="1" dirty="0">
                <a:solidFill>
                  <a:srgbClr val="08293F">
                    <a:lumMod val="50000"/>
                    <a:lumOff val="50000"/>
                  </a:srgbClr>
                </a:solidFill>
                <a:latin typeface="TransportNewLight_gdi" pitchFamily="2" charset="0"/>
              </a:rPr>
              <a:t>Statewide Mobility</a:t>
            </a:r>
          </a:p>
        </p:txBody>
      </p:sp>
      <p:sp>
        <p:nvSpPr>
          <p:cNvPr id="14" name="TextBox 13">
            <a:extLst>
              <a:ext uri="{FF2B5EF4-FFF2-40B4-BE49-F238E27FC236}">
                <a16:creationId xmlns:a16="http://schemas.microsoft.com/office/drawing/2014/main" id="{DC1CB2C8-5B87-4460-B578-D658AC39E5F4}"/>
              </a:ext>
            </a:extLst>
          </p:cNvPr>
          <p:cNvSpPr txBox="1"/>
          <p:nvPr/>
        </p:nvSpPr>
        <p:spPr>
          <a:xfrm>
            <a:off x="2994661" y="1666745"/>
            <a:ext cx="2674619" cy="276999"/>
          </a:xfrm>
          <a:prstGeom prst="rect">
            <a:avLst/>
          </a:prstGeom>
          <a:solidFill>
            <a:srgbClr val="ECF0F3"/>
          </a:solidFill>
        </p:spPr>
        <p:txBody>
          <a:bodyPr wrap="square" rtlCol="0" anchor="ctr" anchorCtr="0">
            <a:spAutoFit/>
          </a:bodyPr>
          <a:lstStyle/>
          <a:p>
            <a:pPr algn="ctr" defTabSz="685800">
              <a:defRPr/>
            </a:pPr>
            <a:r>
              <a:rPr lang="en-US" sz="1200" b="1" dirty="0">
                <a:solidFill>
                  <a:srgbClr val="008000"/>
                </a:solidFill>
                <a:latin typeface="TransportNewLight_gdi" pitchFamily="2" charset="0"/>
              </a:rPr>
              <a:t>Regional Impact</a:t>
            </a:r>
          </a:p>
        </p:txBody>
      </p:sp>
      <p:sp>
        <p:nvSpPr>
          <p:cNvPr id="15" name="TextBox 14">
            <a:extLst>
              <a:ext uri="{FF2B5EF4-FFF2-40B4-BE49-F238E27FC236}">
                <a16:creationId xmlns:a16="http://schemas.microsoft.com/office/drawing/2014/main" id="{AEBF3962-BAD1-4544-836C-581D73F26D0D}"/>
              </a:ext>
            </a:extLst>
          </p:cNvPr>
          <p:cNvSpPr txBox="1"/>
          <p:nvPr/>
        </p:nvSpPr>
        <p:spPr>
          <a:xfrm>
            <a:off x="6033581" y="1666745"/>
            <a:ext cx="2674619" cy="276999"/>
          </a:xfrm>
          <a:prstGeom prst="rect">
            <a:avLst/>
          </a:prstGeom>
          <a:solidFill>
            <a:srgbClr val="ECF0F3"/>
          </a:solidFill>
        </p:spPr>
        <p:txBody>
          <a:bodyPr wrap="square" rtlCol="0" anchor="ctr" anchorCtr="0">
            <a:spAutoFit/>
          </a:bodyPr>
          <a:lstStyle/>
          <a:p>
            <a:pPr algn="ctr" defTabSz="685800">
              <a:defRPr/>
            </a:pPr>
            <a:r>
              <a:rPr lang="en-US" sz="1200" b="1" dirty="0">
                <a:solidFill>
                  <a:srgbClr val="FF9900"/>
                </a:solidFill>
                <a:latin typeface="TransportNewLight_gdi" pitchFamily="2" charset="0"/>
              </a:rPr>
              <a:t>Division Needs</a:t>
            </a:r>
          </a:p>
        </p:txBody>
      </p:sp>
      <p:graphicFrame>
        <p:nvGraphicFramePr>
          <p:cNvPr id="16" name="Table 7">
            <a:extLst>
              <a:ext uri="{FF2B5EF4-FFF2-40B4-BE49-F238E27FC236}">
                <a16:creationId xmlns:a16="http://schemas.microsoft.com/office/drawing/2014/main" id="{77ED10AD-56B1-4DD2-9B28-A62E1ACD485E}"/>
              </a:ext>
            </a:extLst>
          </p:cNvPr>
          <p:cNvGraphicFramePr>
            <a:graphicFrameLocks noGrp="1"/>
          </p:cNvGraphicFramePr>
          <p:nvPr/>
        </p:nvGraphicFramePr>
        <p:xfrm>
          <a:off x="6033581" y="2070526"/>
          <a:ext cx="2674619" cy="3687052"/>
        </p:xfrm>
        <a:graphic>
          <a:graphicData uri="http://schemas.openxmlformats.org/drawingml/2006/table">
            <a:tbl>
              <a:tblPr firstRow="1" bandRow="1">
                <a:tableStyleId>{C4B1156A-380E-4F78-BDF5-A606A8083BF9}</a:tableStyleId>
              </a:tblPr>
              <a:tblGrid>
                <a:gridCol w="668655">
                  <a:extLst>
                    <a:ext uri="{9D8B030D-6E8A-4147-A177-3AD203B41FA5}">
                      <a16:colId xmlns:a16="http://schemas.microsoft.com/office/drawing/2014/main" val="1954866442"/>
                    </a:ext>
                  </a:extLst>
                </a:gridCol>
                <a:gridCol w="955221">
                  <a:extLst>
                    <a:ext uri="{9D8B030D-6E8A-4147-A177-3AD203B41FA5}">
                      <a16:colId xmlns:a16="http://schemas.microsoft.com/office/drawing/2014/main" val="3271034726"/>
                    </a:ext>
                  </a:extLst>
                </a:gridCol>
                <a:gridCol w="1050743">
                  <a:extLst>
                    <a:ext uri="{9D8B030D-6E8A-4147-A177-3AD203B41FA5}">
                      <a16:colId xmlns:a16="http://schemas.microsoft.com/office/drawing/2014/main" val="3748109729"/>
                    </a:ext>
                  </a:extLst>
                </a:gridCol>
              </a:tblGrid>
              <a:tr h="342900">
                <a:tc>
                  <a:txBody>
                    <a:bodyPr/>
                    <a:lstStyle/>
                    <a:p>
                      <a:pPr algn="ctr"/>
                      <a:r>
                        <a:rPr lang="en-US" sz="900" dirty="0">
                          <a:solidFill>
                            <a:srgbClr val="002060"/>
                          </a:solidFill>
                          <a:latin typeface="Arial" panose="020B0604020202020204" pitchFamily="34" charset="0"/>
                          <a:cs typeface="Arial" panose="020B0604020202020204" pitchFamily="34" charset="0"/>
                        </a:rPr>
                        <a:t>Division</a:t>
                      </a:r>
                    </a:p>
                  </a:txBody>
                  <a:tcPr marL="34290" marR="34290" marT="34290" marB="34290" anchor="ctr">
                    <a:lnL w="12700" cap="flat" cmpd="sng" algn="ctr">
                      <a:solidFill>
                        <a:srgbClr val="00206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9900"/>
                    </a:solidFill>
                  </a:tcPr>
                </a:tc>
                <a:tc>
                  <a:txBody>
                    <a:bodyPr/>
                    <a:lstStyle/>
                    <a:p>
                      <a:pPr algn="ctr"/>
                      <a:r>
                        <a:rPr lang="en-US" sz="900" dirty="0">
                          <a:solidFill>
                            <a:srgbClr val="002060"/>
                          </a:solidFill>
                          <a:latin typeface="Arial" panose="020B0604020202020204" pitchFamily="34" charset="0"/>
                          <a:cs typeface="Arial" panose="020B0604020202020204" pitchFamily="34" charset="0"/>
                        </a:rPr>
                        <a:t>Available Funding</a:t>
                      </a:r>
                    </a:p>
                  </a:txBody>
                  <a:tcPr marL="34290" marR="3429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9900"/>
                    </a:solidFill>
                  </a:tcPr>
                </a:tc>
                <a:tc>
                  <a:txBody>
                    <a:bodyPr/>
                    <a:lstStyle/>
                    <a:p>
                      <a:pPr algn="ctr"/>
                      <a:r>
                        <a:rPr lang="en-US" sz="900" dirty="0">
                          <a:solidFill>
                            <a:srgbClr val="002060"/>
                          </a:solidFill>
                          <a:latin typeface="Arial" panose="020B0604020202020204" pitchFamily="34" charset="0"/>
                          <a:cs typeface="Arial" panose="020B0604020202020204" pitchFamily="34" charset="0"/>
                        </a:rPr>
                        <a:t>Programming Status</a:t>
                      </a:r>
                    </a:p>
                  </a:txBody>
                  <a:tcPr marL="34290" marR="3429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9900"/>
                    </a:solidFill>
                  </a:tcPr>
                </a:tc>
                <a:extLst>
                  <a:ext uri="{0D108BD9-81ED-4DB2-BD59-A6C34878D82A}">
                    <a16:rowId xmlns:a16="http://schemas.microsoft.com/office/drawing/2014/main" val="1766371761"/>
                  </a:ext>
                </a:extLst>
              </a:tr>
              <a:tr h="238868">
                <a:tc>
                  <a:txBody>
                    <a:bodyPr/>
                    <a:lstStyle/>
                    <a:p>
                      <a:pPr algn="ctr"/>
                      <a:r>
                        <a:rPr lang="en-US" sz="900" dirty="0">
                          <a:solidFill>
                            <a:srgbClr val="002060"/>
                          </a:solidFill>
                          <a:latin typeface="Arial" panose="020B0604020202020204" pitchFamily="34" charset="0"/>
                          <a:cs typeface="Arial" panose="020B0604020202020204" pitchFamily="34" charset="0"/>
                        </a:rPr>
                        <a:t>1</a:t>
                      </a:r>
                    </a:p>
                  </a:txBody>
                  <a:tcPr marL="34290" marR="34290" marT="34290" marB="34290" anchor="ctr">
                    <a:lnL w="12700" cap="flat" cmpd="sng" algn="ctr">
                      <a:solidFill>
                        <a:srgbClr val="00206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9900"/>
                    </a:solidFill>
                  </a:tcPr>
                </a:tc>
                <a:tc>
                  <a:txBody>
                    <a:bodyPr/>
                    <a:lstStyle/>
                    <a:p>
                      <a:pPr algn="ctr" fontAlgn="b"/>
                      <a:r>
                        <a:rPr lang="en-US" sz="900" b="0" i="0" u="none" strike="noStrike" dirty="0">
                          <a:solidFill>
                            <a:srgbClr val="002060"/>
                          </a:solidFill>
                          <a:effectLst/>
                          <a:latin typeface="Arial" panose="020B0604020202020204" pitchFamily="34" charset="0"/>
                          <a:cs typeface="Arial" panose="020B0604020202020204" pitchFamily="34" charset="0"/>
                        </a:rPr>
                        <a:t>$569.7M</a:t>
                      </a:r>
                    </a:p>
                  </a:txBody>
                  <a:tcPr marL="34290" marR="3429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9900"/>
                    </a:solidFill>
                  </a:tcPr>
                </a:tc>
                <a:tc>
                  <a:txBody>
                    <a:bodyPr/>
                    <a:lstStyle/>
                    <a:p>
                      <a:pPr algn="ctr" fontAlgn="b"/>
                      <a:r>
                        <a:rPr lang="en-US" sz="900" b="0" i="0" u="none" strike="noStrike" dirty="0">
                          <a:solidFill>
                            <a:srgbClr val="002060"/>
                          </a:solidFill>
                          <a:effectLst/>
                          <a:latin typeface="Arial" panose="020B0604020202020204" pitchFamily="34" charset="0"/>
                          <a:cs typeface="Arial" panose="020B0604020202020204" pitchFamily="34" charset="0"/>
                        </a:rPr>
                        <a:t>$129.5M Over</a:t>
                      </a:r>
                    </a:p>
                  </a:txBody>
                  <a:tcPr marL="7144" marR="7144" marT="714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9900"/>
                    </a:solidFill>
                  </a:tcPr>
                </a:tc>
                <a:extLst>
                  <a:ext uri="{0D108BD9-81ED-4DB2-BD59-A6C34878D82A}">
                    <a16:rowId xmlns:a16="http://schemas.microsoft.com/office/drawing/2014/main" val="4251576078"/>
                  </a:ext>
                </a:extLst>
              </a:tr>
              <a:tr h="238868">
                <a:tc>
                  <a:txBody>
                    <a:bodyPr/>
                    <a:lstStyle/>
                    <a:p>
                      <a:pPr algn="ctr"/>
                      <a:r>
                        <a:rPr lang="en-US" sz="900" dirty="0">
                          <a:solidFill>
                            <a:srgbClr val="002060"/>
                          </a:solidFill>
                          <a:latin typeface="Arial" panose="020B0604020202020204" pitchFamily="34" charset="0"/>
                          <a:cs typeface="Arial" panose="020B0604020202020204" pitchFamily="34" charset="0"/>
                        </a:rPr>
                        <a:t>2</a:t>
                      </a:r>
                    </a:p>
                  </a:txBody>
                  <a:tcPr marL="34290" marR="34290" marT="34290" marB="34290" anchor="ctr">
                    <a:lnL w="12700" cap="flat" cmpd="sng" algn="ctr">
                      <a:solidFill>
                        <a:srgbClr val="00206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9900"/>
                    </a:solidFill>
                  </a:tcPr>
                </a:tc>
                <a:tc>
                  <a:txBody>
                    <a:bodyPr/>
                    <a:lstStyle/>
                    <a:p>
                      <a:pPr marL="0" marR="0" lvl="0" indent="0" algn="ctr" defTabSz="685800" rtl="0" eaLnBrk="1" fontAlgn="b"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$569.7M</a:t>
                      </a:r>
                      <a:endParaRPr kumimoji="0" lang="en-US" sz="9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txBody>
                  <a:tcPr marL="34290" marR="3429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9900"/>
                    </a:solidFill>
                  </a:tcPr>
                </a:tc>
                <a:tc>
                  <a:txBody>
                    <a:bodyPr/>
                    <a:lstStyle/>
                    <a:p>
                      <a:pPr algn="ctr" fontAlgn="b"/>
                      <a:r>
                        <a:rPr lang="en-US" sz="900" b="0" i="0" u="none" strike="noStrike" dirty="0">
                          <a:solidFill>
                            <a:srgbClr val="002060"/>
                          </a:solidFill>
                          <a:effectLst/>
                          <a:latin typeface="Arial" panose="020B0604020202020204" pitchFamily="34" charset="0"/>
                          <a:cs typeface="Arial" panose="020B0604020202020204" pitchFamily="34" charset="0"/>
                        </a:rPr>
                        <a:t>$190.3M Over</a:t>
                      </a:r>
                    </a:p>
                  </a:txBody>
                  <a:tcPr marL="7144" marR="7144" marT="714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9900"/>
                    </a:solidFill>
                  </a:tcPr>
                </a:tc>
                <a:extLst>
                  <a:ext uri="{0D108BD9-81ED-4DB2-BD59-A6C34878D82A}">
                    <a16:rowId xmlns:a16="http://schemas.microsoft.com/office/drawing/2014/main" val="2678296831"/>
                  </a:ext>
                </a:extLst>
              </a:tr>
              <a:tr h="238868">
                <a:tc>
                  <a:txBody>
                    <a:bodyPr/>
                    <a:lstStyle/>
                    <a:p>
                      <a:pPr algn="ctr"/>
                      <a:r>
                        <a:rPr lang="en-US" sz="900" dirty="0">
                          <a:solidFill>
                            <a:srgbClr val="002060"/>
                          </a:solidFill>
                          <a:latin typeface="Arial" panose="020B0604020202020204" pitchFamily="34" charset="0"/>
                          <a:cs typeface="Arial" panose="020B0604020202020204" pitchFamily="34" charset="0"/>
                        </a:rPr>
                        <a:t>3</a:t>
                      </a:r>
                    </a:p>
                  </a:txBody>
                  <a:tcPr marL="34290" marR="34290" marT="34290" marB="34290" anchor="ctr">
                    <a:lnL w="12700" cap="flat" cmpd="sng" algn="ctr">
                      <a:solidFill>
                        <a:srgbClr val="00206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9900"/>
                    </a:solidFill>
                  </a:tcPr>
                </a:tc>
                <a:tc>
                  <a:txBody>
                    <a:bodyPr/>
                    <a:lstStyle/>
                    <a:p>
                      <a:pPr marL="0" marR="0" lvl="0" indent="0" algn="ctr" defTabSz="685800" rtl="0" eaLnBrk="1" fontAlgn="b"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$569.7M</a:t>
                      </a:r>
                      <a:endParaRPr kumimoji="0" lang="en-US" sz="9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txBody>
                  <a:tcPr marL="34290" marR="3429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9900"/>
                    </a:solidFill>
                  </a:tcPr>
                </a:tc>
                <a:tc>
                  <a:txBody>
                    <a:bodyPr/>
                    <a:lstStyle/>
                    <a:p>
                      <a:pPr algn="ctr" fontAlgn="b"/>
                      <a:r>
                        <a:rPr lang="en-US" sz="900" b="0" i="0" u="none" strike="noStrike" dirty="0">
                          <a:solidFill>
                            <a:srgbClr val="002060"/>
                          </a:solidFill>
                          <a:effectLst/>
                          <a:latin typeface="Arial" panose="020B0604020202020204" pitchFamily="34" charset="0"/>
                          <a:cs typeface="Arial" panose="020B0604020202020204" pitchFamily="34" charset="0"/>
                        </a:rPr>
                        <a:t>$77.3M Under</a:t>
                      </a:r>
                    </a:p>
                  </a:txBody>
                  <a:tcPr marL="7144" marR="7144" marT="714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9900"/>
                    </a:solidFill>
                  </a:tcPr>
                </a:tc>
                <a:extLst>
                  <a:ext uri="{0D108BD9-81ED-4DB2-BD59-A6C34878D82A}">
                    <a16:rowId xmlns:a16="http://schemas.microsoft.com/office/drawing/2014/main" val="4294733512"/>
                  </a:ext>
                </a:extLst>
              </a:tr>
              <a:tr h="238868">
                <a:tc>
                  <a:txBody>
                    <a:bodyPr/>
                    <a:lstStyle/>
                    <a:p>
                      <a:pPr algn="ctr"/>
                      <a:r>
                        <a:rPr lang="en-US" sz="900" dirty="0">
                          <a:solidFill>
                            <a:srgbClr val="002060"/>
                          </a:solidFill>
                          <a:latin typeface="Arial" panose="020B0604020202020204" pitchFamily="34" charset="0"/>
                          <a:cs typeface="Arial" panose="020B0604020202020204" pitchFamily="34" charset="0"/>
                        </a:rPr>
                        <a:t>4</a:t>
                      </a:r>
                    </a:p>
                  </a:txBody>
                  <a:tcPr marL="34290" marR="34290" marT="34290" marB="34290" anchor="ctr">
                    <a:lnL w="12700" cap="flat" cmpd="sng" algn="ctr">
                      <a:solidFill>
                        <a:srgbClr val="00206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9900"/>
                    </a:solidFill>
                  </a:tcPr>
                </a:tc>
                <a:tc>
                  <a:txBody>
                    <a:bodyPr/>
                    <a:lstStyle/>
                    <a:p>
                      <a:pPr marL="0" marR="0" lvl="0" indent="0" algn="ctr" defTabSz="685800" rtl="0" eaLnBrk="1" fontAlgn="b"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$569.7M</a:t>
                      </a:r>
                      <a:endParaRPr kumimoji="0" lang="en-US" sz="9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txBody>
                  <a:tcPr marL="34290" marR="3429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9900"/>
                    </a:solidFill>
                  </a:tcPr>
                </a:tc>
                <a:tc>
                  <a:txBody>
                    <a:bodyPr/>
                    <a:lstStyle/>
                    <a:p>
                      <a:pPr algn="ctr" fontAlgn="b"/>
                      <a:r>
                        <a:rPr lang="en-US" sz="900" b="0" i="0" u="none" strike="noStrike" dirty="0">
                          <a:solidFill>
                            <a:srgbClr val="002060"/>
                          </a:solidFill>
                          <a:effectLst/>
                          <a:latin typeface="Arial" panose="020B0604020202020204" pitchFamily="34" charset="0"/>
                          <a:cs typeface="Arial" panose="020B0604020202020204" pitchFamily="34" charset="0"/>
                        </a:rPr>
                        <a:t>$223.2M Under</a:t>
                      </a:r>
                    </a:p>
                  </a:txBody>
                  <a:tcPr marL="7144" marR="7144" marT="714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9900"/>
                    </a:solidFill>
                  </a:tcPr>
                </a:tc>
                <a:extLst>
                  <a:ext uri="{0D108BD9-81ED-4DB2-BD59-A6C34878D82A}">
                    <a16:rowId xmlns:a16="http://schemas.microsoft.com/office/drawing/2014/main" val="22070573"/>
                  </a:ext>
                </a:extLst>
              </a:tr>
              <a:tr h="238868">
                <a:tc>
                  <a:txBody>
                    <a:bodyPr/>
                    <a:lstStyle/>
                    <a:p>
                      <a:pPr algn="ctr"/>
                      <a:r>
                        <a:rPr lang="en-US" sz="900" dirty="0">
                          <a:solidFill>
                            <a:srgbClr val="002060"/>
                          </a:solidFill>
                          <a:latin typeface="Arial" panose="020B0604020202020204" pitchFamily="34" charset="0"/>
                          <a:cs typeface="Arial" panose="020B0604020202020204" pitchFamily="34" charset="0"/>
                        </a:rPr>
                        <a:t>5</a:t>
                      </a:r>
                    </a:p>
                  </a:txBody>
                  <a:tcPr marL="34290" marR="34290" marT="34290" marB="34290" anchor="ctr">
                    <a:lnL w="12700" cap="flat" cmpd="sng" algn="ctr">
                      <a:solidFill>
                        <a:srgbClr val="00206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9900"/>
                    </a:solidFill>
                  </a:tcPr>
                </a:tc>
                <a:tc>
                  <a:txBody>
                    <a:bodyPr/>
                    <a:lstStyle/>
                    <a:p>
                      <a:pPr marL="0" marR="0" lvl="0" indent="0" algn="ctr" defTabSz="685800" rtl="0" eaLnBrk="1" fontAlgn="b"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$569.7M</a:t>
                      </a:r>
                      <a:endParaRPr kumimoji="0" lang="en-US" sz="9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txBody>
                  <a:tcPr marL="34290" marR="3429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9900"/>
                    </a:solidFill>
                  </a:tcPr>
                </a:tc>
                <a:tc>
                  <a:txBody>
                    <a:bodyPr/>
                    <a:lstStyle/>
                    <a:p>
                      <a:pPr algn="ctr" fontAlgn="b"/>
                      <a:r>
                        <a:rPr lang="en-US" sz="900" b="0" i="0" u="none" strike="noStrike" dirty="0">
                          <a:solidFill>
                            <a:srgbClr val="002060"/>
                          </a:solidFill>
                          <a:effectLst/>
                          <a:latin typeface="Arial" panose="020B0604020202020204" pitchFamily="34" charset="0"/>
                          <a:cs typeface="Arial" panose="020B0604020202020204" pitchFamily="34" charset="0"/>
                        </a:rPr>
                        <a:t>$172.4M Over</a:t>
                      </a:r>
                    </a:p>
                  </a:txBody>
                  <a:tcPr marL="7144" marR="7144" marT="714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9900"/>
                    </a:solidFill>
                  </a:tcPr>
                </a:tc>
                <a:extLst>
                  <a:ext uri="{0D108BD9-81ED-4DB2-BD59-A6C34878D82A}">
                    <a16:rowId xmlns:a16="http://schemas.microsoft.com/office/drawing/2014/main" val="3452208450"/>
                  </a:ext>
                </a:extLst>
              </a:tr>
              <a:tr h="238868">
                <a:tc>
                  <a:txBody>
                    <a:bodyPr/>
                    <a:lstStyle/>
                    <a:p>
                      <a:pPr algn="ctr"/>
                      <a:r>
                        <a:rPr lang="en-US" sz="900" dirty="0">
                          <a:solidFill>
                            <a:srgbClr val="002060"/>
                          </a:solidFill>
                          <a:latin typeface="Arial" panose="020B0604020202020204" pitchFamily="34" charset="0"/>
                          <a:cs typeface="Arial" panose="020B0604020202020204" pitchFamily="34" charset="0"/>
                        </a:rPr>
                        <a:t>6</a:t>
                      </a:r>
                    </a:p>
                  </a:txBody>
                  <a:tcPr marL="34290" marR="34290" marT="34290" marB="34290" anchor="ctr">
                    <a:lnL w="12700" cap="flat" cmpd="sng" algn="ctr">
                      <a:solidFill>
                        <a:srgbClr val="00206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9900"/>
                    </a:solidFill>
                  </a:tcPr>
                </a:tc>
                <a:tc>
                  <a:txBody>
                    <a:bodyPr/>
                    <a:lstStyle/>
                    <a:p>
                      <a:pPr marL="0" marR="0" lvl="0" indent="0" algn="ctr" defTabSz="685800" rtl="0" eaLnBrk="1" fontAlgn="b"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$569.7M</a:t>
                      </a:r>
                      <a:endParaRPr kumimoji="0" lang="en-US" sz="9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txBody>
                  <a:tcPr marL="34290" marR="3429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9900"/>
                    </a:solidFill>
                  </a:tcPr>
                </a:tc>
                <a:tc>
                  <a:txBody>
                    <a:bodyPr/>
                    <a:lstStyle/>
                    <a:p>
                      <a:pPr algn="ctr" fontAlgn="b"/>
                      <a:r>
                        <a:rPr lang="en-US" sz="900" b="0" i="0" u="none" strike="noStrike" dirty="0">
                          <a:solidFill>
                            <a:srgbClr val="002060"/>
                          </a:solidFill>
                          <a:effectLst/>
                          <a:latin typeface="Arial" panose="020B0604020202020204" pitchFamily="34" charset="0"/>
                          <a:cs typeface="Arial" panose="020B0604020202020204" pitchFamily="34" charset="0"/>
                        </a:rPr>
                        <a:t>$87.4M Under</a:t>
                      </a:r>
                    </a:p>
                  </a:txBody>
                  <a:tcPr marL="7144" marR="7144" marT="714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9900"/>
                    </a:solidFill>
                  </a:tcPr>
                </a:tc>
                <a:extLst>
                  <a:ext uri="{0D108BD9-81ED-4DB2-BD59-A6C34878D82A}">
                    <a16:rowId xmlns:a16="http://schemas.microsoft.com/office/drawing/2014/main" val="2434265626"/>
                  </a:ext>
                </a:extLst>
              </a:tr>
              <a:tr h="238868">
                <a:tc>
                  <a:txBody>
                    <a:bodyPr/>
                    <a:lstStyle/>
                    <a:p>
                      <a:pPr algn="ctr"/>
                      <a:r>
                        <a:rPr lang="en-US" sz="900" dirty="0">
                          <a:solidFill>
                            <a:srgbClr val="002060"/>
                          </a:solidFill>
                          <a:latin typeface="Arial" panose="020B0604020202020204" pitchFamily="34" charset="0"/>
                          <a:cs typeface="Arial" panose="020B0604020202020204" pitchFamily="34" charset="0"/>
                        </a:rPr>
                        <a:t>7</a:t>
                      </a:r>
                    </a:p>
                  </a:txBody>
                  <a:tcPr marL="34290" marR="34290" marT="34290" marB="34290" anchor="ctr">
                    <a:lnL w="12700" cap="flat" cmpd="sng" algn="ctr">
                      <a:solidFill>
                        <a:srgbClr val="00206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9900"/>
                    </a:solidFill>
                  </a:tcPr>
                </a:tc>
                <a:tc>
                  <a:txBody>
                    <a:bodyPr/>
                    <a:lstStyle/>
                    <a:p>
                      <a:pPr marL="0" marR="0" lvl="0" indent="0" algn="ctr" defTabSz="685800" rtl="0" eaLnBrk="1" fontAlgn="b"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$569.7M</a:t>
                      </a:r>
                      <a:endParaRPr kumimoji="0" lang="en-US" sz="9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txBody>
                  <a:tcPr marL="34290" marR="3429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9900"/>
                    </a:solidFill>
                  </a:tcPr>
                </a:tc>
                <a:tc>
                  <a:txBody>
                    <a:bodyPr/>
                    <a:lstStyle/>
                    <a:p>
                      <a:pPr algn="ctr" fontAlgn="b"/>
                      <a:r>
                        <a:rPr lang="en-US" sz="900" b="0" i="0" u="none" strike="noStrike" dirty="0">
                          <a:solidFill>
                            <a:srgbClr val="002060"/>
                          </a:solidFill>
                          <a:effectLst/>
                          <a:latin typeface="Arial" panose="020B0604020202020204" pitchFamily="34" charset="0"/>
                          <a:cs typeface="Arial" panose="020B0604020202020204" pitchFamily="34" charset="0"/>
                        </a:rPr>
                        <a:t>$65.4M Under</a:t>
                      </a:r>
                    </a:p>
                  </a:txBody>
                  <a:tcPr marL="7144" marR="7144" marT="714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9900"/>
                    </a:solidFill>
                  </a:tcPr>
                </a:tc>
                <a:extLst>
                  <a:ext uri="{0D108BD9-81ED-4DB2-BD59-A6C34878D82A}">
                    <a16:rowId xmlns:a16="http://schemas.microsoft.com/office/drawing/2014/main" val="1695105162"/>
                  </a:ext>
                </a:extLst>
              </a:tr>
              <a:tr h="238868">
                <a:tc>
                  <a:txBody>
                    <a:bodyPr/>
                    <a:lstStyle/>
                    <a:p>
                      <a:pPr algn="ctr"/>
                      <a:r>
                        <a:rPr lang="en-US" sz="900" dirty="0">
                          <a:solidFill>
                            <a:srgbClr val="002060"/>
                          </a:solidFill>
                          <a:latin typeface="Arial" panose="020B0604020202020204" pitchFamily="34" charset="0"/>
                          <a:cs typeface="Arial" panose="020B0604020202020204" pitchFamily="34" charset="0"/>
                        </a:rPr>
                        <a:t>8</a:t>
                      </a:r>
                    </a:p>
                  </a:txBody>
                  <a:tcPr marL="34290" marR="34290" marT="34290" marB="34290" anchor="ctr">
                    <a:lnL w="12700" cap="flat" cmpd="sng" algn="ctr">
                      <a:solidFill>
                        <a:srgbClr val="00206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9900"/>
                    </a:solidFill>
                  </a:tcPr>
                </a:tc>
                <a:tc>
                  <a:txBody>
                    <a:bodyPr/>
                    <a:lstStyle/>
                    <a:p>
                      <a:pPr marL="0" marR="0" lvl="0" indent="0" algn="ctr" defTabSz="685800" rtl="0" eaLnBrk="1" fontAlgn="b"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$569.7M</a:t>
                      </a:r>
                      <a:endParaRPr kumimoji="0" lang="en-US" sz="9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txBody>
                  <a:tcPr marL="34290" marR="3429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9900"/>
                    </a:solidFill>
                  </a:tcPr>
                </a:tc>
                <a:tc>
                  <a:txBody>
                    <a:bodyPr/>
                    <a:lstStyle/>
                    <a:p>
                      <a:pPr algn="ctr" fontAlgn="b"/>
                      <a:r>
                        <a:rPr lang="en-US" sz="900" b="0" i="0" u="none" strike="noStrike" dirty="0">
                          <a:solidFill>
                            <a:srgbClr val="002060"/>
                          </a:solidFill>
                          <a:effectLst/>
                          <a:latin typeface="Arial" panose="020B0604020202020204" pitchFamily="34" charset="0"/>
                          <a:cs typeface="Arial" panose="020B0604020202020204" pitchFamily="34" charset="0"/>
                        </a:rPr>
                        <a:t>$85.3M Over</a:t>
                      </a:r>
                    </a:p>
                  </a:txBody>
                  <a:tcPr marL="7144" marR="7144" marT="714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9900"/>
                    </a:solidFill>
                  </a:tcPr>
                </a:tc>
                <a:extLst>
                  <a:ext uri="{0D108BD9-81ED-4DB2-BD59-A6C34878D82A}">
                    <a16:rowId xmlns:a16="http://schemas.microsoft.com/office/drawing/2014/main" val="4083404358"/>
                  </a:ext>
                </a:extLst>
              </a:tr>
              <a:tr h="238868">
                <a:tc>
                  <a:txBody>
                    <a:bodyPr/>
                    <a:lstStyle/>
                    <a:p>
                      <a:pPr algn="ctr"/>
                      <a:r>
                        <a:rPr lang="en-US" sz="900" dirty="0">
                          <a:solidFill>
                            <a:srgbClr val="002060"/>
                          </a:solidFill>
                          <a:latin typeface="Arial" panose="020B0604020202020204" pitchFamily="34" charset="0"/>
                          <a:cs typeface="Arial" panose="020B0604020202020204" pitchFamily="34" charset="0"/>
                        </a:rPr>
                        <a:t>9</a:t>
                      </a:r>
                    </a:p>
                  </a:txBody>
                  <a:tcPr marL="34290" marR="34290" marT="34290" marB="34290" anchor="ctr">
                    <a:lnL w="12700" cap="flat" cmpd="sng" algn="ctr">
                      <a:solidFill>
                        <a:srgbClr val="00206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9900"/>
                    </a:solidFill>
                  </a:tcPr>
                </a:tc>
                <a:tc>
                  <a:txBody>
                    <a:bodyPr/>
                    <a:lstStyle/>
                    <a:p>
                      <a:pPr marL="0" marR="0" lvl="0" indent="0" algn="ctr" defTabSz="685800" rtl="0" eaLnBrk="1" fontAlgn="b"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$569.7M</a:t>
                      </a:r>
                      <a:endParaRPr kumimoji="0" lang="en-US" sz="9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txBody>
                  <a:tcPr marL="34290" marR="3429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9900"/>
                    </a:solidFill>
                  </a:tcPr>
                </a:tc>
                <a:tc>
                  <a:txBody>
                    <a:bodyPr/>
                    <a:lstStyle/>
                    <a:p>
                      <a:pPr algn="ctr" fontAlgn="b"/>
                      <a:r>
                        <a:rPr lang="en-US" sz="900" b="0" i="0" u="none" strike="noStrike" dirty="0">
                          <a:solidFill>
                            <a:srgbClr val="002060"/>
                          </a:solidFill>
                          <a:effectLst/>
                          <a:latin typeface="Arial" panose="020B0604020202020204" pitchFamily="34" charset="0"/>
                          <a:cs typeface="Arial" panose="020B0604020202020204" pitchFamily="34" charset="0"/>
                        </a:rPr>
                        <a:t>$31.6M Under</a:t>
                      </a:r>
                    </a:p>
                  </a:txBody>
                  <a:tcPr marL="7144" marR="7144" marT="714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9900"/>
                    </a:solidFill>
                  </a:tcPr>
                </a:tc>
                <a:extLst>
                  <a:ext uri="{0D108BD9-81ED-4DB2-BD59-A6C34878D82A}">
                    <a16:rowId xmlns:a16="http://schemas.microsoft.com/office/drawing/2014/main" val="172784079"/>
                  </a:ext>
                </a:extLst>
              </a:tr>
              <a:tr h="238868">
                <a:tc>
                  <a:txBody>
                    <a:bodyPr/>
                    <a:lstStyle/>
                    <a:p>
                      <a:pPr algn="ctr"/>
                      <a:r>
                        <a:rPr lang="en-US" sz="900" dirty="0">
                          <a:solidFill>
                            <a:srgbClr val="002060"/>
                          </a:solidFill>
                          <a:latin typeface="Arial" panose="020B0604020202020204" pitchFamily="34" charset="0"/>
                          <a:cs typeface="Arial" panose="020B0604020202020204" pitchFamily="34" charset="0"/>
                        </a:rPr>
                        <a:t>10</a:t>
                      </a:r>
                    </a:p>
                  </a:txBody>
                  <a:tcPr marL="34290" marR="34290" marT="34290" marB="34290" anchor="ctr">
                    <a:lnL w="12700" cap="flat" cmpd="sng" algn="ctr">
                      <a:solidFill>
                        <a:srgbClr val="00206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9900"/>
                    </a:solidFill>
                  </a:tcPr>
                </a:tc>
                <a:tc>
                  <a:txBody>
                    <a:bodyPr/>
                    <a:lstStyle/>
                    <a:p>
                      <a:pPr marL="0" marR="0" lvl="0" indent="0" algn="ctr" defTabSz="685800" rtl="0" eaLnBrk="1" fontAlgn="b"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$569.7M</a:t>
                      </a:r>
                      <a:endParaRPr kumimoji="0" lang="en-US" sz="9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txBody>
                  <a:tcPr marL="34290" marR="3429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9900"/>
                    </a:solidFill>
                  </a:tcPr>
                </a:tc>
                <a:tc>
                  <a:txBody>
                    <a:bodyPr/>
                    <a:lstStyle/>
                    <a:p>
                      <a:pPr algn="ctr" fontAlgn="b"/>
                      <a:r>
                        <a:rPr lang="en-US" sz="900" b="0" i="0" u="none" strike="noStrike" dirty="0">
                          <a:solidFill>
                            <a:srgbClr val="002060"/>
                          </a:solidFill>
                          <a:effectLst/>
                          <a:latin typeface="Arial" panose="020B0604020202020204" pitchFamily="34" charset="0"/>
                          <a:cs typeface="Arial" panose="020B0604020202020204" pitchFamily="34" charset="0"/>
                        </a:rPr>
                        <a:t>$68.8M Over</a:t>
                      </a:r>
                    </a:p>
                  </a:txBody>
                  <a:tcPr marL="7144" marR="7144" marT="714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9900"/>
                    </a:solidFill>
                  </a:tcPr>
                </a:tc>
                <a:extLst>
                  <a:ext uri="{0D108BD9-81ED-4DB2-BD59-A6C34878D82A}">
                    <a16:rowId xmlns:a16="http://schemas.microsoft.com/office/drawing/2014/main" val="664390151"/>
                  </a:ext>
                </a:extLst>
              </a:tr>
              <a:tr h="238868">
                <a:tc>
                  <a:txBody>
                    <a:bodyPr/>
                    <a:lstStyle/>
                    <a:p>
                      <a:pPr algn="ctr"/>
                      <a:r>
                        <a:rPr lang="en-US" sz="900" dirty="0">
                          <a:solidFill>
                            <a:srgbClr val="002060"/>
                          </a:solidFill>
                          <a:latin typeface="Arial" panose="020B0604020202020204" pitchFamily="34" charset="0"/>
                          <a:cs typeface="Arial" panose="020B0604020202020204" pitchFamily="34" charset="0"/>
                        </a:rPr>
                        <a:t>11</a:t>
                      </a:r>
                    </a:p>
                  </a:txBody>
                  <a:tcPr marL="34290" marR="34290" marT="34290" marB="34290" anchor="ctr">
                    <a:lnL w="12700" cap="flat" cmpd="sng" algn="ctr">
                      <a:solidFill>
                        <a:srgbClr val="00206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9900"/>
                    </a:solidFill>
                  </a:tcPr>
                </a:tc>
                <a:tc>
                  <a:txBody>
                    <a:bodyPr/>
                    <a:lstStyle/>
                    <a:p>
                      <a:pPr marL="0" marR="0" lvl="0" indent="0" algn="ctr" defTabSz="685800" rtl="0" eaLnBrk="1" fontAlgn="b"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$569.7M</a:t>
                      </a:r>
                      <a:endParaRPr kumimoji="0" lang="en-US" sz="9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txBody>
                  <a:tcPr marL="34290" marR="3429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9900"/>
                    </a:solidFill>
                  </a:tcPr>
                </a:tc>
                <a:tc>
                  <a:txBody>
                    <a:bodyPr/>
                    <a:lstStyle/>
                    <a:p>
                      <a:pPr algn="ctr" fontAlgn="b"/>
                      <a:r>
                        <a:rPr lang="en-US" sz="900" b="0" i="0" u="none" strike="noStrike" dirty="0">
                          <a:solidFill>
                            <a:srgbClr val="002060"/>
                          </a:solidFill>
                          <a:effectLst/>
                          <a:latin typeface="Arial" panose="020B0604020202020204" pitchFamily="34" charset="0"/>
                          <a:cs typeface="Arial" panose="020B0604020202020204" pitchFamily="34" charset="0"/>
                        </a:rPr>
                        <a:t>$102.4M Under</a:t>
                      </a:r>
                    </a:p>
                  </a:txBody>
                  <a:tcPr marL="7144" marR="7144" marT="714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9900"/>
                    </a:solidFill>
                  </a:tcPr>
                </a:tc>
                <a:extLst>
                  <a:ext uri="{0D108BD9-81ED-4DB2-BD59-A6C34878D82A}">
                    <a16:rowId xmlns:a16="http://schemas.microsoft.com/office/drawing/2014/main" val="3959239244"/>
                  </a:ext>
                </a:extLst>
              </a:tr>
              <a:tr h="238868">
                <a:tc>
                  <a:txBody>
                    <a:bodyPr/>
                    <a:lstStyle/>
                    <a:p>
                      <a:pPr algn="ctr"/>
                      <a:r>
                        <a:rPr lang="en-US" sz="900" dirty="0">
                          <a:solidFill>
                            <a:srgbClr val="002060"/>
                          </a:solidFill>
                          <a:latin typeface="Arial" panose="020B0604020202020204" pitchFamily="34" charset="0"/>
                          <a:cs typeface="Arial" panose="020B0604020202020204" pitchFamily="34" charset="0"/>
                        </a:rPr>
                        <a:t>12</a:t>
                      </a:r>
                    </a:p>
                  </a:txBody>
                  <a:tcPr marL="34290" marR="34290" marT="34290" marB="34290" anchor="ctr">
                    <a:lnL w="12700" cap="flat" cmpd="sng" algn="ctr">
                      <a:solidFill>
                        <a:srgbClr val="00206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9900"/>
                    </a:solidFill>
                  </a:tcPr>
                </a:tc>
                <a:tc>
                  <a:txBody>
                    <a:bodyPr/>
                    <a:lstStyle/>
                    <a:p>
                      <a:pPr marL="0" marR="0" lvl="0" indent="0" algn="ctr" defTabSz="685800" rtl="0" eaLnBrk="1" fontAlgn="b"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$569.7M</a:t>
                      </a:r>
                      <a:endParaRPr kumimoji="0" lang="en-US" sz="9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txBody>
                  <a:tcPr marL="34290" marR="3429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9900"/>
                    </a:solidFill>
                  </a:tcPr>
                </a:tc>
                <a:tc>
                  <a:txBody>
                    <a:bodyPr/>
                    <a:lstStyle/>
                    <a:p>
                      <a:pPr algn="ctr" fontAlgn="b"/>
                      <a:r>
                        <a:rPr lang="en-US" sz="900" b="0" i="0" u="none" strike="noStrike" dirty="0">
                          <a:solidFill>
                            <a:srgbClr val="002060"/>
                          </a:solidFill>
                          <a:effectLst/>
                          <a:latin typeface="Arial" panose="020B0604020202020204" pitchFamily="34" charset="0"/>
                          <a:cs typeface="Arial" panose="020B0604020202020204" pitchFamily="34" charset="0"/>
                        </a:rPr>
                        <a:t>$234.0M Over</a:t>
                      </a:r>
                    </a:p>
                  </a:txBody>
                  <a:tcPr marL="7144" marR="7144" marT="714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9900"/>
                    </a:solidFill>
                  </a:tcPr>
                </a:tc>
                <a:extLst>
                  <a:ext uri="{0D108BD9-81ED-4DB2-BD59-A6C34878D82A}">
                    <a16:rowId xmlns:a16="http://schemas.microsoft.com/office/drawing/2014/main" val="3846171304"/>
                  </a:ext>
                </a:extLst>
              </a:tr>
              <a:tr h="238868">
                <a:tc>
                  <a:txBody>
                    <a:bodyPr/>
                    <a:lstStyle/>
                    <a:p>
                      <a:pPr algn="ctr"/>
                      <a:r>
                        <a:rPr lang="en-US" sz="900" dirty="0">
                          <a:solidFill>
                            <a:srgbClr val="002060"/>
                          </a:solidFill>
                          <a:latin typeface="Arial" panose="020B0604020202020204" pitchFamily="34" charset="0"/>
                          <a:cs typeface="Arial" panose="020B0604020202020204" pitchFamily="34" charset="0"/>
                        </a:rPr>
                        <a:t>13</a:t>
                      </a:r>
                    </a:p>
                  </a:txBody>
                  <a:tcPr marL="34290" marR="34290" marT="34290" marB="34290" anchor="ctr">
                    <a:lnL w="12700" cap="flat" cmpd="sng" algn="ctr">
                      <a:solidFill>
                        <a:srgbClr val="00206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9900"/>
                    </a:solidFill>
                  </a:tcPr>
                </a:tc>
                <a:tc>
                  <a:txBody>
                    <a:bodyPr/>
                    <a:lstStyle/>
                    <a:p>
                      <a:pPr marL="0" marR="0" lvl="0" indent="0" algn="ctr" defTabSz="685800" rtl="0" eaLnBrk="1" fontAlgn="b"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$569.7M</a:t>
                      </a:r>
                      <a:endParaRPr kumimoji="0" lang="en-US" sz="9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txBody>
                  <a:tcPr marL="34290" marR="3429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9900"/>
                    </a:solidFill>
                  </a:tcPr>
                </a:tc>
                <a:tc>
                  <a:txBody>
                    <a:bodyPr/>
                    <a:lstStyle/>
                    <a:p>
                      <a:pPr algn="ctr" fontAlgn="b"/>
                      <a:r>
                        <a:rPr lang="en-US" sz="900" b="0" i="0" u="none" strike="noStrike" dirty="0">
                          <a:solidFill>
                            <a:srgbClr val="002060"/>
                          </a:solidFill>
                          <a:effectLst/>
                          <a:latin typeface="Arial" panose="020B0604020202020204" pitchFamily="34" charset="0"/>
                          <a:cs typeface="Arial" panose="020B0604020202020204" pitchFamily="34" charset="0"/>
                        </a:rPr>
                        <a:t>$325.7M Over</a:t>
                      </a:r>
                    </a:p>
                  </a:txBody>
                  <a:tcPr marL="7144" marR="7144" marT="714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9900"/>
                    </a:solidFill>
                  </a:tcPr>
                </a:tc>
                <a:extLst>
                  <a:ext uri="{0D108BD9-81ED-4DB2-BD59-A6C34878D82A}">
                    <a16:rowId xmlns:a16="http://schemas.microsoft.com/office/drawing/2014/main" val="1535541"/>
                  </a:ext>
                </a:extLst>
              </a:tr>
              <a:tr h="238868">
                <a:tc>
                  <a:txBody>
                    <a:bodyPr/>
                    <a:lstStyle/>
                    <a:p>
                      <a:pPr algn="ctr"/>
                      <a:r>
                        <a:rPr lang="en-US" sz="900" dirty="0">
                          <a:solidFill>
                            <a:srgbClr val="002060"/>
                          </a:solidFill>
                          <a:latin typeface="Arial" panose="020B0604020202020204" pitchFamily="34" charset="0"/>
                          <a:cs typeface="Arial" panose="020B0604020202020204" pitchFamily="34" charset="0"/>
                        </a:rPr>
                        <a:t>14</a:t>
                      </a:r>
                    </a:p>
                  </a:txBody>
                  <a:tcPr marL="34290" marR="34290" marT="34290" marB="34290" anchor="ctr">
                    <a:lnL w="12700" cap="flat" cmpd="sng" algn="ctr">
                      <a:solidFill>
                        <a:srgbClr val="00206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9900"/>
                    </a:solidFill>
                  </a:tcPr>
                </a:tc>
                <a:tc>
                  <a:txBody>
                    <a:bodyPr/>
                    <a:lstStyle/>
                    <a:p>
                      <a:pPr marL="0" marR="0" lvl="0" indent="0" algn="ctr" defTabSz="685800" rtl="0" eaLnBrk="1" fontAlgn="b"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$569.7M</a:t>
                      </a:r>
                    </a:p>
                  </a:txBody>
                  <a:tcPr marL="34290" marR="3429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9900"/>
                    </a:solidFill>
                  </a:tcPr>
                </a:tc>
                <a:tc>
                  <a:txBody>
                    <a:bodyPr/>
                    <a:lstStyle/>
                    <a:p>
                      <a:pPr algn="ctr" fontAlgn="b"/>
                      <a:r>
                        <a:rPr lang="en-US" sz="900" b="0" i="0" u="none" strike="noStrike" dirty="0">
                          <a:solidFill>
                            <a:srgbClr val="002060"/>
                          </a:solidFill>
                          <a:effectLst/>
                          <a:latin typeface="Arial" panose="020B0604020202020204" pitchFamily="34" charset="0"/>
                          <a:cs typeface="Arial" panose="020B0604020202020204" pitchFamily="34" charset="0"/>
                        </a:rPr>
                        <a:t>$88.2M Over</a:t>
                      </a:r>
                    </a:p>
                  </a:txBody>
                  <a:tcPr marL="7144" marR="7144" marT="714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9900"/>
                    </a:solidFill>
                  </a:tcPr>
                </a:tc>
                <a:extLst>
                  <a:ext uri="{0D108BD9-81ED-4DB2-BD59-A6C34878D82A}">
                    <a16:rowId xmlns:a16="http://schemas.microsoft.com/office/drawing/2014/main" val="202529087"/>
                  </a:ext>
                </a:extLst>
              </a:tr>
            </a:tbl>
          </a:graphicData>
        </a:graphic>
      </p:graphicFrame>
      <p:graphicFrame>
        <p:nvGraphicFramePr>
          <p:cNvPr id="17" name="Table 7">
            <a:extLst>
              <a:ext uri="{FF2B5EF4-FFF2-40B4-BE49-F238E27FC236}">
                <a16:creationId xmlns:a16="http://schemas.microsoft.com/office/drawing/2014/main" id="{3139437F-CEE4-425D-A335-5624D7B5DAF2}"/>
              </a:ext>
            </a:extLst>
          </p:cNvPr>
          <p:cNvGraphicFramePr>
            <a:graphicFrameLocks noGrp="1"/>
          </p:cNvGraphicFramePr>
          <p:nvPr/>
        </p:nvGraphicFramePr>
        <p:xfrm>
          <a:off x="2994660" y="2070527"/>
          <a:ext cx="2674619" cy="2014976"/>
        </p:xfrm>
        <a:graphic>
          <a:graphicData uri="http://schemas.openxmlformats.org/drawingml/2006/table">
            <a:tbl>
              <a:tblPr firstRow="1" bandRow="1">
                <a:tableStyleId>{C4B1156A-380E-4F78-BDF5-A606A8083BF9}</a:tableStyleId>
              </a:tblPr>
              <a:tblGrid>
                <a:gridCol w="1016032">
                  <a:extLst>
                    <a:ext uri="{9D8B030D-6E8A-4147-A177-3AD203B41FA5}">
                      <a16:colId xmlns:a16="http://schemas.microsoft.com/office/drawing/2014/main" val="1954866442"/>
                    </a:ext>
                  </a:extLst>
                </a:gridCol>
                <a:gridCol w="607844">
                  <a:extLst>
                    <a:ext uri="{9D8B030D-6E8A-4147-A177-3AD203B41FA5}">
                      <a16:colId xmlns:a16="http://schemas.microsoft.com/office/drawing/2014/main" val="3271034726"/>
                    </a:ext>
                  </a:extLst>
                </a:gridCol>
                <a:gridCol w="1050743">
                  <a:extLst>
                    <a:ext uri="{9D8B030D-6E8A-4147-A177-3AD203B41FA5}">
                      <a16:colId xmlns:a16="http://schemas.microsoft.com/office/drawing/2014/main" val="3748109729"/>
                    </a:ext>
                  </a:extLst>
                </a:gridCol>
              </a:tblGrid>
              <a:tr h="342900">
                <a:tc>
                  <a:txBody>
                    <a:bodyPr/>
                    <a:lstStyle/>
                    <a:p>
                      <a:pPr algn="ctr"/>
                      <a:r>
                        <a:rPr lang="en-US" sz="900" b="1" dirty="0">
                          <a:solidFill>
                            <a:srgbClr val="002060"/>
                          </a:solidFill>
                          <a:latin typeface="Arial" panose="020B0604020202020204" pitchFamily="34" charset="0"/>
                          <a:cs typeface="Arial" panose="020B0604020202020204" pitchFamily="34" charset="0"/>
                        </a:rPr>
                        <a:t>Region</a:t>
                      </a:r>
                    </a:p>
                  </a:txBody>
                  <a:tcPr marL="34290" marR="34290" marT="34290" marB="34290" anchor="ctr">
                    <a:lnL w="12700" cap="flat" cmpd="sng" algn="ctr">
                      <a:solidFill>
                        <a:srgbClr val="00206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92D050"/>
                    </a:solidFill>
                  </a:tcPr>
                </a:tc>
                <a:tc>
                  <a:txBody>
                    <a:bodyPr/>
                    <a:lstStyle/>
                    <a:p>
                      <a:pPr algn="ctr"/>
                      <a:r>
                        <a:rPr lang="en-US" sz="900" dirty="0">
                          <a:solidFill>
                            <a:srgbClr val="002060"/>
                          </a:solidFill>
                          <a:latin typeface="Arial" panose="020B0604020202020204" pitchFamily="34" charset="0"/>
                          <a:cs typeface="Arial" panose="020B0604020202020204" pitchFamily="34" charset="0"/>
                        </a:rPr>
                        <a:t>Available Funding</a:t>
                      </a:r>
                    </a:p>
                  </a:txBody>
                  <a:tcPr marL="34290" marR="3429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92D050"/>
                    </a:solidFill>
                  </a:tcPr>
                </a:tc>
                <a:tc>
                  <a:txBody>
                    <a:bodyPr/>
                    <a:lstStyle/>
                    <a:p>
                      <a:pPr algn="ctr"/>
                      <a:r>
                        <a:rPr lang="en-US" sz="900" dirty="0">
                          <a:solidFill>
                            <a:srgbClr val="002060"/>
                          </a:solidFill>
                          <a:latin typeface="Arial" panose="020B0604020202020204" pitchFamily="34" charset="0"/>
                          <a:cs typeface="Arial" panose="020B0604020202020204" pitchFamily="34" charset="0"/>
                        </a:rPr>
                        <a:t>Programming Status</a:t>
                      </a:r>
                    </a:p>
                  </a:txBody>
                  <a:tcPr marL="34290" marR="3429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92D050"/>
                    </a:solidFill>
                  </a:tcPr>
                </a:tc>
                <a:extLst>
                  <a:ext uri="{0D108BD9-81ED-4DB2-BD59-A6C34878D82A}">
                    <a16:rowId xmlns:a16="http://schemas.microsoft.com/office/drawing/2014/main" val="1766371761"/>
                  </a:ext>
                </a:extLst>
              </a:tr>
              <a:tr h="238868">
                <a:tc>
                  <a:txBody>
                    <a:bodyPr/>
                    <a:lstStyle/>
                    <a:p>
                      <a:pPr algn="ctr"/>
                      <a:r>
                        <a:rPr lang="en-US" sz="900" dirty="0">
                          <a:solidFill>
                            <a:srgbClr val="002060"/>
                          </a:solidFill>
                          <a:latin typeface="Arial" panose="020B0604020202020204" pitchFamily="34" charset="0"/>
                          <a:cs typeface="Arial" panose="020B0604020202020204" pitchFamily="34" charset="0"/>
                        </a:rPr>
                        <a:t>A (D1 &amp; D4)</a:t>
                      </a:r>
                    </a:p>
                  </a:txBody>
                  <a:tcPr marL="34290" marR="34290" marT="34290" marB="34290" anchor="ctr">
                    <a:lnL w="12700" cap="flat" cmpd="sng" algn="ctr">
                      <a:solidFill>
                        <a:srgbClr val="00206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2D050"/>
                    </a:solidFill>
                  </a:tcPr>
                </a:tc>
                <a:tc>
                  <a:txBody>
                    <a:bodyPr/>
                    <a:lstStyle/>
                    <a:p>
                      <a:pPr algn="ctr" fontAlgn="b"/>
                      <a:r>
                        <a:rPr lang="en-US" sz="900" b="0" i="0" u="none" strike="noStrike" dirty="0">
                          <a:solidFill>
                            <a:srgbClr val="002060"/>
                          </a:solidFill>
                          <a:effectLst/>
                          <a:latin typeface="Arial" panose="020B0604020202020204" pitchFamily="34" charset="0"/>
                          <a:cs typeface="Arial" panose="020B0604020202020204" pitchFamily="34" charset="0"/>
                        </a:rPr>
                        <a:t>$647.5M</a:t>
                      </a:r>
                    </a:p>
                  </a:txBody>
                  <a:tcPr marL="7144" marR="7144" marT="714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2D050"/>
                    </a:solidFill>
                  </a:tcPr>
                </a:tc>
                <a:tc>
                  <a:txBody>
                    <a:bodyPr/>
                    <a:lstStyle/>
                    <a:p>
                      <a:pPr algn="ctr" fontAlgn="b"/>
                      <a:r>
                        <a:rPr lang="en-US" sz="900" b="0" i="0" u="none" strike="noStrike" dirty="0">
                          <a:solidFill>
                            <a:srgbClr val="002060"/>
                          </a:solidFill>
                          <a:effectLst/>
                          <a:latin typeface="Arial" panose="020B0604020202020204" pitchFamily="34" charset="0"/>
                          <a:cs typeface="Arial" panose="020B0604020202020204" pitchFamily="34" charset="0"/>
                        </a:rPr>
                        <a:t>$383.2M Over</a:t>
                      </a:r>
                    </a:p>
                  </a:txBody>
                  <a:tcPr marL="7144" marR="7144" marT="714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2D050"/>
                    </a:solidFill>
                  </a:tcPr>
                </a:tc>
                <a:extLst>
                  <a:ext uri="{0D108BD9-81ED-4DB2-BD59-A6C34878D82A}">
                    <a16:rowId xmlns:a16="http://schemas.microsoft.com/office/drawing/2014/main" val="4251576078"/>
                  </a:ext>
                </a:extLst>
              </a:tr>
              <a:tr h="238868">
                <a:tc>
                  <a:txBody>
                    <a:bodyPr/>
                    <a:lstStyle/>
                    <a:p>
                      <a:pPr algn="ctr"/>
                      <a:r>
                        <a:rPr lang="en-US" sz="900" dirty="0">
                          <a:solidFill>
                            <a:srgbClr val="002060"/>
                          </a:solidFill>
                          <a:latin typeface="Arial" panose="020B0604020202020204" pitchFamily="34" charset="0"/>
                          <a:cs typeface="Arial" panose="020B0604020202020204" pitchFamily="34" charset="0"/>
                        </a:rPr>
                        <a:t>B (D2 &amp; D3)</a:t>
                      </a:r>
                    </a:p>
                  </a:txBody>
                  <a:tcPr marL="34290" marR="34290" marT="34290" marB="34290" anchor="ctr">
                    <a:lnL w="12700" cap="flat" cmpd="sng" algn="ctr">
                      <a:solidFill>
                        <a:srgbClr val="00206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2D050"/>
                    </a:solidFill>
                  </a:tcPr>
                </a:tc>
                <a:tc>
                  <a:txBody>
                    <a:bodyPr/>
                    <a:lstStyle/>
                    <a:p>
                      <a:pPr algn="ctr" fontAlgn="b"/>
                      <a:r>
                        <a:rPr lang="en-US" sz="900" b="0" i="0" u="none" strike="noStrike" dirty="0">
                          <a:solidFill>
                            <a:srgbClr val="002060"/>
                          </a:solidFill>
                          <a:effectLst/>
                          <a:latin typeface="Arial" panose="020B0604020202020204" pitchFamily="34" charset="0"/>
                          <a:cs typeface="Arial" panose="020B0604020202020204" pitchFamily="34" charset="0"/>
                        </a:rPr>
                        <a:t>$919.2M</a:t>
                      </a:r>
                    </a:p>
                  </a:txBody>
                  <a:tcPr marL="7144" marR="7144" marT="714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2D050"/>
                    </a:solidFill>
                  </a:tcPr>
                </a:tc>
                <a:tc>
                  <a:txBody>
                    <a:bodyPr/>
                    <a:lstStyle/>
                    <a:p>
                      <a:pPr algn="ctr" fontAlgn="b"/>
                      <a:r>
                        <a:rPr lang="en-US" sz="900" b="0" i="0" u="none" strike="noStrike" dirty="0">
                          <a:solidFill>
                            <a:srgbClr val="002060"/>
                          </a:solidFill>
                          <a:effectLst/>
                          <a:latin typeface="Arial" panose="020B0604020202020204" pitchFamily="34" charset="0"/>
                          <a:cs typeface="Arial" panose="020B0604020202020204" pitchFamily="34" charset="0"/>
                        </a:rPr>
                        <a:t>$391.2M Over</a:t>
                      </a:r>
                    </a:p>
                  </a:txBody>
                  <a:tcPr marL="7144" marR="7144" marT="714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2D050"/>
                    </a:solidFill>
                  </a:tcPr>
                </a:tc>
                <a:extLst>
                  <a:ext uri="{0D108BD9-81ED-4DB2-BD59-A6C34878D82A}">
                    <a16:rowId xmlns:a16="http://schemas.microsoft.com/office/drawing/2014/main" val="2678296831"/>
                  </a:ext>
                </a:extLst>
              </a:tr>
              <a:tr h="238868">
                <a:tc>
                  <a:txBody>
                    <a:bodyPr/>
                    <a:lstStyle/>
                    <a:p>
                      <a:pPr algn="ctr"/>
                      <a:r>
                        <a:rPr lang="en-US" sz="900" dirty="0">
                          <a:solidFill>
                            <a:srgbClr val="002060"/>
                          </a:solidFill>
                          <a:latin typeface="Arial" panose="020B0604020202020204" pitchFamily="34" charset="0"/>
                          <a:cs typeface="Arial" panose="020B0604020202020204" pitchFamily="34" charset="0"/>
                        </a:rPr>
                        <a:t>C (D5 &amp; D6)</a:t>
                      </a:r>
                    </a:p>
                  </a:txBody>
                  <a:tcPr marL="34290" marR="34290" marT="34290" marB="34290" anchor="ctr">
                    <a:lnL w="12700" cap="flat" cmpd="sng" algn="ctr">
                      <a:solidFill>
                        <a:srgbClr val="00206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2D050"/>
                    </a:solidFill>
                  </a:tcPr>
                </a:tc>
                <a:tc>
                  <a:txBody>
                    <a:bodyPr/>
                    <a:lstStyle/>
                    <a:p>
                      <a:pPr algn="ctr" fontAlgn="b"/>
                      <a:r>
                        <a:rPr lang="en-US" sz="900" b="0" i="0" u="none" strike="noStrike" dirty="0">
                          <a:solidFill>
                            <a:srgbClr val="002060"/>
                          </a:solidFill>
                          <a:effectLst/>
                          <a:latin typeface="Arial" panose="020B0604020202020204" pitchFamily="34" charset="0"/>
                          <a:cs typeface="Arial" panose="020B0604020202020204" pitchFamily="34" charset="0"/>
                        </a:rPr>
                        <a:t>$1.78B</a:t>
                      </a:r>
                    </a:p>
                  </a:txBody>
                  <a:tcPr marL="7144" marR="7144" marT="714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2D050"/>
                    </a:solidFill>
                  </a:tcPr>
                </a:tc>
                <a:tc>
                  <a:txBody>
                    <a:bodyPr/>
                    <a:lstStyle/>
                    <a:p>
                      <a:pPr algn="ctr" fontAlgn="b"/>
                      <a:r>
                        <a:rPr lang="en-US" sz="900" b="0" i="0" u="none" strike="noStrike" dirty="0">
                          <a:solidFill>
                            <a:srgbClr val="002060"/>
                          </a:solidFill>
                          <a:effectLst/>
                          <a:latin typeface="Arial" panose="020B0604020202020204" pitchFamily="34" charset="0"/>
                          <a:cs typeface="Arial" panose="020B0604020202020204" pitchFamily="34" charset="0"/>
                        </a:rPr>
                        <a:t>$297.1M Over</a:t>
                      </a:r>
                    </a:p>
                  </a:txBody>
                  <a:tcPr marL="7144" marR="7144" marT="714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2D050"/>
                    </a:solidFill>
                  </a:tcPr>
                </a:tc>
                <a:extLst>
                  <a:ext uri="{0D108BD9-81ED-4DB2-BD59-A6C34878D82A}">
                    <a16:rowId xmlns:a16="http://schemas.microsoft.com/office/drawing/2014/main" val="4294733512"/>
                  </a:ext>
                </a:extLst>
              </a:tr>
              <a:tr h="238868">
                <a:tc>
                  <a:txBody>
                    <a:bodyPr/>
                    <a:lstStyle/>
                    <a:p>
                      <a:pPr algn="ctr"/>
                      <a:r>
                        <a:rPr lang="en-US" sz="900" dirty="0">
                          <a:solidFill>
                            <a:srgbClr val="002060"/>
                          </a:solidFill>
                          <a:latin typeface="Arial" panose="020B0604020202020204" pitchFamily="34" charset="0"/>
                          <a:cs typeface="Arial" panose="020B0604020202020204" pitchFamily="34" charset="0"/>
                        </a:rPr>
                        <a:t>D (D7 &amp; D9)</a:t>
                      </a:r>
                    </a:p>
                  </a:txBody>
                  <a:tcPr marL="34290" marR="34290" marT="34290" marB="34290" anchor="ctr">
                    <a:lnL w="12700" cap="flat" cmpd="sng" algn="ctr">
                      <a:solidFill>
                        <a:srgbClr val="00206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2D050"/>
                    </a:solidFill>
                  </a:tcPr>
                </a:tc>
                <a:tc>
                  <a:txBody>
                    <a:bodyPr/>
                    <a:lstStyle/>
                    <a:p>
                      <a:pPr algn="ctr" fontAlgn="b"/>
                      <a:r>
                        <a:rPr lang="en-US" sz="900" b="0" i="0" u="none" strike="noStrike" dirty="0">
                          <a:solidFill>
                            <a:srgbClr val="002060"/>
                          </a:solidFill>
                          <a:effectLst/>
                          <a:latin typeface="Arial" panose="020B0604020202020204" pitchFamily="34" charset="0"/>
                          <a:cs typeface="Arial" panose="020B0604020202020204" pitchFamily="34" charset="0"/>
                        </a:rPr>
                        <a:t>$1.33B</a:t>
                      </a:r>
                    </a:p>
                  </a:txBody>
                  <a:tcPr marL="7144" marR="7144" marT="714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2D050"/>
                    </a:solidFill>
                  </a:tcPr>
                </a:tc>
                <a:tc>
                  <a:txBody>
                    <a:bodyPr/>
                    <a:lstStyle/>
                    <a:p>
                      <a:pPr algn="ctr" fontAlgn="b"/>
                      <a:r>
                        <a:rPr lang="en-US" sz="900" b="0" i="0" u="none" strike="noStrike" dirty="0">
                          <a:solidFill>
                            <a:srgbClr val="002060"/>
                          </a:solidFill>
                          <a:effectLst/>
                          <a:latin typeface="Arial" panose="020B0604020202020204" pitchFamily="34" charset="0"/>
                          <a:cs typeface="Arial" panose="020B0604020202020204" pitchFamily="34" charset="0"/>
                        </a:rPr>
                        <a:t>$596.7M Over</a:t>
                      </a:r>
                    </a:p>
                  </a:txBody>
                  <a:tcPr marL="7144" marR="7144" marT="714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2D050"/>
                    </a:solidFill>
                  </a:tcPr>
                </a:tc>
                <a:extLst>
                  <a:ext uri="{0D108BD9-81ED-4DB2-BD59-A6C34878D82A}">
                    <a16:rowId xmlns:a16="http://schemas.microsoft.com/office/drawing/2014/main" val="22070573"/>
                  </a:ext>
                </a:extLst>
              </a:tr>
              <a:tr h="238868">
                <a:tc>
                  <a:txBody>
                    <a:bodyPr/>
                    <a:lstStyle/>
                    <a:p>
                      <a:pPr algn="ctr"/>
                      <a:r>
                        <a:rPr lang="en-US" sz="900" dirty="0">
                          <a:solidFill>
                            <a:srgbClr val="002060"/>
                          </a:solidFill>
                          <a:latin typeface="Arial" panose="020B0604020202020204" pitchFamily="34" charset="0"/>
                          <a:cs typeface="Arial" panose="020B0604020202020204" pitchFamily="34" charset="0"/>
                        </a:rPr>
                        <a:t>E (D8 &amp; D10)</a:t>
                      </a:r>
                    </a:p>
                  </a:txBody>
                  <a:tcPr marL="34290" marR="34290" marT="34290" marB="34290" anchor="ctr">
                    <a:lnL w="12700" cap="flat" cmpd="sng" algn="ctr">
                      <a:solidFill>
                        <a:srgbClr val="00206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2D050"/>
                    </a:solidFill>
                  </a:tcPr>
                </a:tc>
                <a:tc>
                  <a:txBody>
                    <a:bodyPr/>
                    <a:lstStyle/>
                    <a:p>
                      <a:pPr algn="ctr" fontAlgn="b"/>
                      <a:r>
                        <a:rPr lang="en-US" sz="900" b="0" i="0" u="none" strike="noStrike" dirty="0">
                          <a:solidFill>
                            <a:srgbClr val="002060"/>
                          </a:solidFill>
                          <a:effectLst/>
                          <a:latin typeface="Arial" panose="020B0604020202020204" pitchFamily="34" charset="0"/>
                          <a:cs typeface="Arial" panose="020B0604020202020204" pitchFamily="34" charset="0"/>
                        </a:rPr>
                        <a:t>$1.67B</a:t>
                      </a:r>
                    </a:p>
                  </a:txBody>
                  <a:tcPr marL="7144" marR="7144" marT="714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2D050"/>
                    </a:solidFill>
                  </a:tcPr>
                </a:tc>
                <a:tc>
                  <a:txBody>
                    <a:bodyPr/>
                    <a:lstStyle/>
                    <a:p>
                      <a:pPr algn="ctr" fontAlgn="b"/>
                      <a:r>
                        <a:rPr lang="en-US" sz="900" b="0" i="0" u="none" strike="noStrike" dirty="0">
                          <a:solidFill>
                            <a:srgbClr val="002060"/>
                          </a:solidFill>
                          <a:effectLst/>
                          <a:latin typeface="Arial" panose="020B0604020202020204" pitchFamily="34" charset="0"/>
                          <a:cs typeface="Arial" panose="020B0604020202020204" pitchFamily="34" charset="0"/>
                        </a:rPr>
                        <a:t>$756.5M Over</a:t>
                      </a:r>
                    </a:p>
                  </a:txBody>
                  <a:tcPr marL="7144" marR="7144" marT="714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2D050"/>
                    </a:solidFill>
                  </a:tcPr>
                </a:tc>
                <a:extLst>
                  <a:ext uri="{0D108BD9-81ED-4DB2-BD59-A6C34878D82A}">
                    <a16:rowId xmlns:a16="http://schemas.microsoft.com/office/drawing/2014/main" val="3452208450"/>
                  </a:ext>
                </a:extLst>
              </a:tr>
              <a:tr h="238868">
                <a:tc>
                  <a:txBody>
                    <a:bodyPr/>
                    <a:lstStyle/>
                    <a:p>
                      <a:pPr algn="ctr"/>
                      <a:r>
                        <a:rPr lang="en-US" sz="900" dirty="0">
                          <a:solidFill>
                            <a:srgbClr val="002060"/>
                          </a:solidFill>
                          <a:latin typeface="Arial" panose="020B0604020202020204" pitchFamily="34" charset="0"/>
                          <a:cs typeface="Arial" panose="020B0604020202020204" pitchFamily="34" charset="0"/>
                        </a:rPr>
                        <a:t>F (D11 &amp; D12)</a:t>
                      </a:r>
                    </a:p>
                  </a:txBody>
                  <a:tcPr marL="34290" marR="34290" marT="34290" marB="34290" anchor="ctr">
                    <a:lnL w="12700" cap="flat" cmpd="sng" algn="ctr">
                      <a:solidFill>
                        <a:srgbClr val="00206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2D050"/>
                    </a:solidFill>
                  </a:tcPr>
                </a:tc>
                <a:tc>
                  <a:txBody>
                    <a:bodyPr/>
                    <a:lstStyle/>
                    <a:p>
                      <a:pPr algn="ctr" fontAlgn="b"/>
                      <a:r>
                        <a:rPr lang="en-US" sz="900" b="0" i="0" u="none" strike="noStrike" dirty="0">
                          <a:solidFill>
                            <a:srgbClr val="002060"/>
                          </a:solidFill>
                          <a:effectLst/>
                          <a:latin typeface="Arial" panose="020B0604020202020204" pitchFamily="34" charset="0"/>
                          <a:cs typeface="Arial" panose="020B0604020202020204" pitchFamily="34" charset="0"/>
                        </a:rPr>
                        <a:t>$881.0M</a:t>
                      </a:r>
                    </a:p>
                  </a:txBody>
                  <a:tcPr marL="7144" marR="7144" marT="714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2D050"/>
                    </a:solidFill>
                  </a:tcPr>
                </a:tc>
                <a:tc>
                  <a:txBody>
                    <a:bodyPr/>
                    <a:lstStyle/>
                    <a:p>
                      <a:pPr algn="ctr" fontAlgn="b"/>
                      <a:r>
                        <a:rPr lang="en-US" sz="900" b="0" i="0" u="none" strike="noStrike" dirty="0">
                          <a:solidFill>
                            <a:srgbClr val="002060"/>
                          </a:solidFill>
                          <a:effectLst/>
                          <a:latin typeface="Arial" panose="020B0604020202020204" pitchFamily="34" charset="0"/>
                          <a:cs typeface="Arial" panose="020B0604020202020204" pitchFamily="34" charset="0"/>
                        </a:rPr>
                        <a:t>$455.7M Over</a:t>
                      </a:r>
                    </a:p>
                  </a:txBody>
                  <a:tcPr marL="7144" marR="7144" marT="714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2D050"/>
                    </a:solidFill>
                  </a:tcPr>
                </a:tc>
                <a:extLst>
                  <a:ext uri="{0D108BD9-81ED-4DB2-BD59-A6C34878D82A}">
                    <a16:rowId xmlns:a16="http://schemas.microsoft.com/office/drawing/2014/main" val="2434265626"/>
                  </a:ext>
                </a:extLst>
              </a:tr>
              <a:tr h="238868">
                <a:tc>
                  <a:txBody>
                    <a:bodyPr/>
                    <a:lstStyle/>
                    <a:p>
                      <a:pPr algn="ctr"/>
                      <a:r>
                        <a:rPr lang="en-US" sz="900" dirty="0">
                          <a:solidFill>
                            <a:srgbClr val="002060"/>
                          </a:solidFill>
                          <a:latin typeface="Arial" panose="020B0604020202020204" pitchFamily="34" charset="0"/>
                          <a:cs typeface="Arial" panose="020B0604020202020204" pitchFamily="34" charset="0"/>
                        </a:rPr>
                        <a:t>G (D13 &amp; D14)</a:t>
                      </a:r>
                    </a:p>
                  </a:txBody>
                  <a:tcPr marL="34290" marR="34290" marT="34290" marB="34290" anchor="ctr">
                    <a:lnL w="12700" cap="flat" cmpd="sng" algn="ctr">
                      <a:solidFill>
                        <a:srgbClr val="00206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2D050"/>
                    </a:solidFill>
                  </a:tcPr>
                </a:tc>
                <a:tc>
                  <a:txBody>
                    <a:bodyPr/>
                    <a:lstStyle/>
                    <a:p>
                      <a:pPr algn="ctr" fontAlgn="b"/>
                      <a:r>
                        <a:rPr lang="en-US" sz="900" b="0" i="0" u="none" strike="noStrike" dirty="0">
                          <a:solidFill>
                            <a:srgbClr val="002060"/>
                          </a:solidFill>
                          <a:effectLst/>
                          <a:latin typeface="Arial" panose="020B0604020202020204" pitchFamily="34" charset="0"/>
                          <a:cs typeface="Arial" panose="020B0604020202020204" pitchFamily="34" charset="0"/>
                        </a:rPr>
                        <a:t>$676.1M</a:t>
                      </a:r>
                    </a:p>
                  </a:txBody>
                  <a:tcPr marL="7144" marR="7144" marT="714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2D050"/>
                    </a:solidFill>
                  </a:tcPr>
                </a:tc>
                <a:tc>
                  <a:txBody>
                    <a:bodyPr/>
                    <a:lstStyle/>
                    <a:p>
                      <a:pPr algn="ctr" fontAlgn="b"/>
                      <a:r>
                        <a:rPr lang="en-US" sz="900" b="0" i="0" u="none" strike="noStrike" dirty="0">
                          <a:solidFill>
                            <a:srgbClr val="002060"/>
                          </a:solidFill>
                          <a:effectLst/>
                          <a:latin typeface="Arial" panose="020B0604020202020204" pitchFamily="34" charset="0"/>
                          <a:cs typeface="Arial" panose="020B0604020202020204" pitchFamily="34" charset="0"/>
                        </a:rPr>
                        <a:t>$982.2M Over</a:t>
                      </a:r>
                    </a:p>
                  </a:txBody>
                  <a:tcPr marL="7144" marR="7144" marT="714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2D050"/>
                    </a:solidFill>
                  </a:tcPr>
                </a:tc>
                <a:extLst>
                  <a:ext uri="{0D108BD9-81ED-4DB2-BD59-A6C34878D82A}">
                    <a16:rowId xmlns:a16="http://schemas.microsoft.com/office/drawing/2014/main" val="1695105162"/>
                  </a:ext>
                </a:extLst>
              </a:tr>
            </a:tbl>
          </a:graphicData>
        </a:graphic>
      </p:graphicFrame>
      <p:graphicFrame>
        <p:nvGraphicFramePr>
          <p:cNvPr id="18" name="Table 7">
            <a:extLst>
              <a:ext uri="{FF2B5EF4-FFF2-40B4-BE49-F238E27FC236}">
                <a16:creationId xmlns:a16="http://schemas.microsoft.com/office/drawing/2014/main" id="{BBF31EED-F370-439C-B64E-B893C946CE2C}"/>
              </a:ext>
            </a:extLst>
          </p:cNvPr>
          <p:cNvGraphicFramePr>
            <a:graphicFrameLocks noGrp="1"/>
          </p:cNvGraphicFramePr>
          <p:nvPr/>
        </p:nvGraphicFramePr>
        <p:xfrm>
          <a:off x="435800" y="2070527"/>
          <a:ext cx="2194560" cy="581768"/>
        </p:xfrm>
        <a:graphic>
          <a:graphicData uri="http://schemas.openxmlformats.org/drawingml/2006/table">
            <a:tbl>
              <a:tblPr firstRow="1" bandRow="1">
                <a:tableStyleId>{C4B1156A-380E-4F78-BDF5-A606A8083BF9}</a:tableStyleId>
              </a:tblPr>
              <a:tblGrid>
                <a:gridCol w="828840">
                  <a:extLst>
                    <a:ext uri="{9D8B030D-6E8A-4147-A177-3AD203B41FA5}">
                      <a16:colId xmlns:a16="http://schemas.microsoft.com/office/drawing/2014/main" val="3271034726"/>
                    </a:ext>
                  </a:extLst>
                </a:gridCol>
                <a:gridCol w="1365720">
                  <a:extLst>
                    <a:ext uri="{9D8B030D-6E8A-4147-A177-3AD203B41FA5}">
                      <a16:colId xmlns:a16="http://schemas.microsoft.com/office/drawing/2014/main" val="3748109729"/>
                    </a:ext>
                  </a:extLst>
                </a:gridCol>
              </a:tblGrid>
              <a:tr h="342900">
                <a:tc>
                  <a:txBody>
                    <a:bodyPr/>
                    <a:lstStyle/>
                    <a:p>
                      <a:pPr algn="ctr"/>
                      <a:r>
                        <a:rPr lang="en-US" sz="900" dirty="0">
                          <a:solidFill>
                            <a:srgbClr val="002060"/>
                          </a:solidFill>
                          <a:latin typeface="Arial" panose="020B0604020202020204" pitchFamily="34" charset="0"/>
                          <a:cs typeface="Arial" panose="020B0604020202020204" pitchFamily="34" charset="0"/>
                        </a:rPr>
                        <a:t>Available Funding</a:t>
                      </a:r>
                    </a:p>
                  </a:txBody>
                  <a:tcPr marL="34290" marR="3429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lumMod val="50000"/>
                        <a:lumOff val="50000"/>
                      </a:schemeClr>
                    </a:solidFill>
                  </a:tcPr>
                </a:tc>
                <a:tc>
                  <a:txBody>
                    <a:bodyPr/>
                    <a:lstStyle/>
                    <a:p>
                      <a:pPr algn="ctr"/>
                      <a:r>
                        <a:rPr lang="en-US" sz="900" dirty="0">
                          <a:solidFill>
                            <a:srgbClr val="002060"/>
                          </a:solidFill>
                          <a:latin typeface="Arial" panose="020B0604020202020204" pitchFamily="34" charset="0"/>
                          <a:cs typeface="Arial" panose="020B0604020202020204" pitchFamily="34" charset="0"/>
                        </a:rPr>
                        <a:t>Programming Status</a:t>
                      </a:r>
                    </a:p>
                  </a:txBody>
                  <a:tcPr marL="34290" marR="3429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lumMod val="50000"/>
                        <a:lumOff val="50000"/>
                      </a:schemeClr>
                    </a:solidFill>
                  </a:tcPr>
                </a:tc>
                <a:extLst>
                  <a:ext uri="{0D108BD9-81ED-4DB2-BD59-A6C34878D82A}">
                    <a16:rowId xmlns:a16="http://schemas.microsoft.com/office/drawing/2014/main" val="1766371761"/>
                  </a:ext>
                </a:extLst>
              </a:tr>
              <a:tr h="238868">
                <a:tc>
                  <a:txBody>
                    <a:bodyPr/>
                    <a:lstStyle/>
                    <a:p>
                      <a:pPr algn="ctr" fontAlgn="b"/>
                      <a:r>
                        <a:rPr lang="en-US" sz="900" b="0" i="0" u="none" strike="noStrike" dirty="0">
                          <a:solidFill>
                            <a:srgbClr val="002060"/>
                          </a:solidFill>
                          <a:effectLst/>
                          <a:latin typeface="Arial" panose="020B0604020202020204" pitchFamily="34" charset="0"/>
                          <a:cs typeface="Arial" panose="020B0604020202020204" pitchFamily="34" charset="0"/>
                        </a:rPr>
                        <a:t>$10.6B</a:t>
                      </a:r>
                    </a:p>
                  </a:txBody>
                  <a:tcPr marL="7144" marR="7144" marT="714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lumMod val="50000"/>
                        <a:lumOff val="50000"/>
                      </a:schemeClr>
                    </a:solidFill>
                  </a:tcPr>
                </a:tc>
                <a:tc>
                  <a:txBody>
                    <a:bodyPr/>
                    <a:lstStyle/>
                    <a:p>
                      <a:pPr algn="ctr" fontAlgn="b"/>
                      <a:r>
                        <a:rPr lang="en-US" sz="900" b="0" i="0" u="none" strike="noStrike" dirty="0">
                          <a:solidFill>
                            <a:srgbClr val="002060"/>
                          </a:solidFill>
                          <a:effectLst/>
                          <a:latin typeface="Arial" panose="020B0604020202020204" pitchFamily="34" charset="0"/>
                          <a:cs typeface="Arial" panose="020B0604020202020204" pitchFamily="34" charset="0"/>
                        </a:rPr>
                        <a:t>$3.36B Over</a:t>
                      </a:r>
                    </a:p>
                  </a:txBody>
                  <a:tcPr marL="7144" marR="7144" marT="714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lumMod val="50000"/>
                        <a:lumOff val="50000"/>
                      </a:schemeClr>
                    </a:solidFill>
                  </a:tcPr>
                </a:tc>
                <a:extLst>
                  <a:ext uri="{0D108BD9-81ED-4DB2-BD59-A6C34878D82A}">
                    <a16:rowId xmlns:a16="http://schemas.microsoft.com/office/drawing/2014/main" val="4251576078"/>
                  </a:ext>
                </a:extLst>
              </a:tr>
            </a:tbl>
          </a:graphicData>
        </a:graphic>
      </p:graphicFrame>
      <p:sp>
        <p:nvSpPr>
          <p:cNvPr id="11" name="Content Placeholder 1">
            <a:extLst>
              <a:ext uri="{FF2B5EF4-FFF2-40B4-BE49-F238E27FC236}">
                <a16:creationId xmlns:a16="http://schemas.microsoft.com/office/drawing/2014/main" id="{49F78629-6D03-4808-AEF3-26481BD6E54B}"/>
              </a:ext>
            </a:extLst>
          </p:cNvPr>
          <p:cNvSpPr>
            <a:spLocks noGrp="1"/>
          </p:cNvSpPr>
          <p:nvPr>
            <p:ph idx="1"/>
          </p:nvPr>
        </p:nvSpPr>
        <p:spPr>
          <a:xfrm>
            <a:off x="321373" y="4908883"/>
            <a:ext cx="4991857" cy="1373008"/>
          </a:xfrm>
        </p:spPr>
        <p:txBody>
          <a:bodyPr>
            <a:normAutofit fontScale="85000" lnSpcReduction="20000"/>
          </a:bodyPr>
          <a:lstStyle/>
          <a:p>
            <a:pPr marL="0" indent="0">
              <a:lnSpc>
                <a:spcPct val="100000"/>
              </a:lnSpc>
              <a:spcBef>
                <a:spcPts val="450"/>
              </a:spcBef>
              <a:buNone/>
            </a:pPr>
            <a:r>
              <a:rPr lang="en-US" dirty="0"/>
              <a:t>Includes estimated funding from Infrastructure and Investment Jobs Act (IIJA)/Bipartisan Infrastructure Law (BIL)</a:t>
            </a:r>
          </a:p>
          <a:p>
            <a:pPr marL="0" indent="0">
              <a:lnSpc>
                <a:spcPct val="100000"/>
              </a:lnSpc>
              <a:spcBef>
                <a:spcPts val="450"/>
              </a:spcBef>
              <a:buNone/>
            </a:pPr>
            <a:endParaRPr lang="en-US" dirty="0"/>
          </a:p>
        </p:txBody>
      </p:sp>
      <p:sp>
        <p:nvSpPr>
          <p:cNvPr id="12" name="Text Placeholder 4">
            <a:extLst>
              <a:ext uri="{FF2B5EF4-FFF2-40B4-BE49-F238E27FC236}">
                <a16:creationId xmlns:a16="http://schemas.microsoft.com/office/drawing/2014/main" id="{72318395-F015-4C7A-BBBF-ECE8469B5197}"/>
              </a:ext>
            </a:extLst>
          </p:cNvPr>
          <p:cNvSpPr txBox="1">
            <a:spLocks/>
          </p:cNvSpPr>
          <p:nvPr/>
        </p:nvSpPr>
        <p:spPr>
          <a:xfrm>
            <a:off x="4121524" y="4085505"/>
            <a:ext cx="1492119" cy="215842"/>
          </a:xfrm>
          <a:prstGeom prst="rect">
            <a:avLst/>
          </a:prstGeom>
        </p:spPr>
        <p:txBody>
          <a:bodyPr vert="horz" lIns="68580" tIns="34290" rIns="68580" bIns="34290" rtlCol="0">
            <a:noAutofit/>
          </a:bodyPr>
          <a:lstStyle>
            <a:lvl1pPr marL="0" indent="0" algn="l" defTabSz="685800" rtl="0" eaLnBrk="1" latinLnBrk="0" hangingPunct="1">
              <a:lnSpc>
                <a:spcPct val="90000"/>
              </a:lnSpc>
              <a:spcBef>
                <a:spcPts val="750"/>
              </a:spcBef>
              <a:buFont typeface="Arial" panose="020B0604020202020204" pitchFamily="34" charset="0"/>
              <a:buNone/>
              <a:defRPr sz="900" kern="1200">
                <a:solidFill>
                  <a:srgbClr val="082940"/>
                </a:solidFill>
                <a:latin typeface="TransportNewLight_gdi" pitchFamily="2" charset="77"/>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rgbClr val="082940"/>
                </a:solidFill>
                <a:latin typeface="TransportNewLight_gdi" pitchFamily="2" charset="77"/>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600" kern="1200">
                <a:solidFill>
                  <a:srgbClr val="082940"/>
                </a:solidFill>
                <a:latin typeface="TransportNewLight_gdi" pitchFamily="2" charset="77"/>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rgbClr val="082940"/>
                </a:solidFill>
                <a:latin typeface="TransportNewLight_gdi" pitchFamily="2" charset="77"/>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rgbClr val="082940"/>
                </a:solidFill>
                <a:latin typeface="TransportNewLight_gdi" pitchFamily="2" charset="77"/>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defTabSz="514350">
              <a:spcBef>
                <a:spcPts val="563"/>
              </a:spcBef>
              <a:defRPr/>
            </a:pPr>
            <a:r>
              <a:rPr lang="en-US" dirty="0"/>
              <a:t>REG Total: $3.86B Over</a:t>
            </a:r>
          </a:p>
        </p:txBody>
      </p:sp>
      <p:sp>
        <p:nvSpPr>
          <p:cNvPr id="19" name="Text Placeholder 4">
            <a:extLst>
              <a:ext uri="{FF2B5EF4-FFF2-40B4-BE49-F238E27FC236}">
                <a16:creationId xmlns:a16="http://schemas.microsoft.com/office/drawing/2014/main" id="{6EC5A205-9E40-439E-B3CA-0FE44AFDC2E7}"/>
              </a:ext>
            </a:extLst>
          </p:cNvPr>
          <p:cNvSpPr txBox="1">
            <a:spLocks/>
          </p:cNvSpPr>
          <p:nvPr/>
        </p:nvSpPr>
        <p:spPr>
          <a:xfrm>
            <a:off x="6824767" y="5810393"/>
            <a:ext cx="1782311" cy="159676"/>
          </a:xfrm>
          <a:prstGeom prst="rect">
            <a:avLst/>
          </a:prstGeom>
        </p:spPr>
        <p:txBody>
          <a:bodyPr vert="horz" lIns="68580" tIns="34290" rIns="68580" bIns="34290" rtlCol="0">
            <a:noAutofit/>
          </a:bodyPr>
          <a:lstStyle>
            <a:lvl1pPr marL="0" indent="0" algn="l" defTabSz="685800" rtl="0" eaLnBrk="1" latinLnBrk="0" hangingPunct="1">
              <a:lnSpc>
                <a:spcPct val="90000"/>
              </a:lnSpc>
              <a:spcBef>
                <a:spcPts val="750"/>
              </a:spcBef>
              <a:buFont typeface="Arial" panose="020B0604020202020204" pitchFamily="34" charset="0"/>
              <a:buNone/>
              <a:defRPr sz="900" kern="1200">
                <a:solidFill>
                  <a:srgbClr val="082940"/>
                </a:solidFill>
                <a:latin typeface="TransportNewLight_gdi" pitchFamily="2" charset="77"/>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rgbClr val="082940"/>
                </a:solidFill>
                <a:latin typeface="TransportNewLight_gdi" pitchFamily="2" charset="77"/>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600" kern="1200">
                <a:solidFill>
                  <a:srgbClr val="082940"/>
                </a:solidFill>
                <a:latin typeface="TransportNewLight_gdi" pitchFamily="2" charset="77"/>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rgbClr val="082940"/>
                </a:solidFill>
                <a:latin typeface="TransportNewLight_gdi" pitchFamily="2" charset="77"/>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rgbClr val="082940"/>
                </a:solidFill>
                <a:latin typeface="TransportNewLight_gdi" pitchFamily="2" charset="77"/>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r" defTabSz="514350">
              <a:spcBef>
                <a:spcPts val="563"/>
              </a:spcBef>
              <a:defRPr/>
            </a:pPr>
            <a:r>
              <a:rPr lang="en-US" dirty="0"/>
              <a:t>DIV Total: $706.9M Over</a:t>
            </a:r>
          </a:p>
        </p:txBody>
      </p:sp>
      <p:sp>
        <p:nvSpPr>
          <p:cNvPr id="20" name="Content Placeholder 1">
            <a:extLst>
              <a:ext uri="{FF2B5EF4-FFF2-40B4-BE49-F238E27FC236}">
                <a16:creationId xmlns:a16="http://schemas.microsoft.com/office/drawing/2014/main" id="{FCFD17D5-A9FB-46EF-ADB6-3B04822DE24E}"/>
              </a:ext>
            </a:extLst>
          </p:cNvPr>
          <p:cNvSpPr txBox="1">
            <a:spLocks/>
          </p:cNvSpPr>
          <p:nvPr/>
        </p:nvSpPr>
        <p:spPr>
          <a:xfrm>
            <a:off x="321373" y="4263568"/>
            <a:ext cx="3174861" cy="581768"/>
          </a:xfrm>
          <a:prstGeom prst="rect">
            <a:avLst/>
          </a:prstGeom>
        </p:spPr>
        <p:txBody>
          <a:bodyPr vert="horz" lIns="68580" tIns="34290" rIns="68580" bIns="34290" rtlCol="0">
            <a:noAutofit/>
          </a:bodyPr>
          <a:lstStyle>
            <a:lvl1pPr marL="257175" indent="-257175" algn="l" defTabSz="685800" rtl="0" eaLnBrk="1" latinLnBrk="0" hangingPunct="1">
              <a:lnSpc>
                <a:spcPct val="90000"/>
              </a:lnSpc>
              <a:spcBef>
                <a:spcPts val="750"/>
              </a:spcBef>
              <a:buFont typeface="Arial" panose="020B0604020202020204" pitchFamily="34" charset="0"/>
              <a:buChar char="•"/>
              <a:defRPr sz="2000" kern="1200">
                <a:solidFill>
                  <a:srgbClr val="082940"/>
                </a:solidFill>
                <a:latin typeface="TransportNewLight_gdi" pitchFamily="2" charset="77"/>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rgbClr val="082940"/>
                </a:solidFill>
                <a:latin typeface="TransportNewLight_gdi" pitchFamily="2" charset="77"/>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600" kern="1200">
                <a:solidFill>
                  <a:srgbClr val="082940"/>
                </a:solidFill>
                <a:latin typeface="TransportNewLight_gdi" pitchFamily="2" charset="77"/>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rgbClr val="082940"/>
                </a:solidFill>
                <a:latin typeface="TransportNewLight_gdi" pitchFamily="2" charset="77"/>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rgbClr val="082940"/>
                </a:solidFill>
                <a:latin typeface="TransportNewLight_gdi" pitchFamily="2" charset="77"/>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450"/>
              </a:spcBef>
              <a:buNone/>
            </a:pPr>
            <a:r>
              <a:rPr lang="en-US" b="1" dirty="0"/>
              <a:t>Total Overprogrammed:  $8B</a:t>
            </a:r>
          </a:p>
        </p:txBody>
      </p:sp>
    </p:spTree>
    <p:extLst>
      <p:ext uri="{BB962C8B-B14F-4D97-AF65-F5344CB8AC3E}">
        <p14:creationId xmlns:p14="http://schemas.microsoft.com/office/powerpoint/2010/main" val="636046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0"/>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TAC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May 11, 2022</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sp>
        <p:nvSpPr>
          <p:cNvPr id="2" name="TextBox 1">
            <a:extLst>
              <a:ext uri="{FF2B5EF4-FFF2-40B4-BE49-F238E27FC236}">
                <a16:creationId xmlns:a16="http://schemas.microsoft.com/office/drawing/2014/main" id="{93F5FA29-CB14-6D40-930A-8134D867B2F1}"/>
              </a:ext>
            </a:extLst>
          </p:cNvPr>
          <p:cNvSpPr txBox="1"/>
          <p:nvPr/>
        </p:nvSpPr>
        <p:spPr>
          <a:xfrm>
            <a:off x="226038" y="1955822"/>
            <a:ext cx="8684012" cy="1015663"/>
          </a:xfrm>
          <a:prstGeom prst="rect">
            <a:avLst/>
          </a:prstGeom>
          <a:noFill/>
        </p:spPr>
        <p:txBody>
          <a:bodyPr wrap="square" rtlCol="0">
            <a:spAutoFit/>
          </a:bodyPr>
          <a:lstStyle/>
          <a:p>
            <a:endParaRPr lang="en-US" sz="2400" b="1" dirty="0"/>
          </a:p>
          <a:p>
            <a:pPr marL="342900" indent="-342900">
              <a:buAutoNum type="alphaUcPeriod"/>
            </a:pPr>
            <a:endParaRPr lang="en-US" dirty="0"/>
          </a:p>
          <a:p>
            <a:pPr marL="342900" indent="-342900">
              <a:buAutoNum type="alphaUcPeriod"/>
            </a:pPr>
            <a:endParaRPr lang="en-US" dirty="0"/>
          </a:p>
        </p:txBody>
      </p:sp>
      <p:sp>
        <p:nvSpPr>
          <p:cNvPr id="32" name="Content Placeholder 2">
            <a:extLst>
              <a:ext uri="{FF2B5EF4-FFF2-40B4-BE49-F238E27FC236}">
                <a16:creationId xmlns:a16="http://schemas.microsoft.com/office/drawing/2014/main" id="{BB59DD1F-49B0-504F-654C-9721E4E9F324}"/>
              </a:ext>
            </a:extLst>
          </p:cNvPr>
          <p:cNvSpPr>
            <a:spLocks noGrp="1"/>
          </p:cNvSpPr>
          <p:nvPr>
            <p:ph idx="1"/>
          </p:nvPr>
        </p:nvSpPr>
        <p:spPr>
          <a:xfrm>
            <a:off x="0" y="1074790"/>
            <a:ext cx="8978747" cy="695683"/>
          </a:xfrm>
        </p:spPr>
        <p:txBody>
          <a:bodyPr>
            <a:normAutofit/>
          </a:bodyPr>
          <a:lstStyle/>
          <a:p>
            <a:pPr marL="0" indent="0">
              <a:buNone/>
            </a:pPr>
            <a:r>
              <a:rPr lang="en-US" sz="3600" b="1" dirty="0">
                <a:latin typeface="Calibri" pitchFamily="34" charset="0"/>
              </a:rPr>
              <a:t>6. STIP Education</a:t>
            </a:r>
          </a:p>
          <a:p>
            <a:pPr marL="0" indent="0">
              <a:buNone/>
            </a:pPr>
            <a:endParaRPr lang="en-US" sz="2400" dirty="0">
              <a:latin typeface="Calibri" pitchFamily="34" charset="0"/>
            </a:endParaRPr>
          </a:p>
          <a:p>
            <a:pPr marL="0" indent="0">
              <a:buNone/>
            </a:pPr>
            <a:endParaRPr lang="en-US" sz="1500" dirty="0">
              <a:latin typeface="Calibri" pitchFamily="34" charset="0"/>
            </a:endParaRPr>
          </a:p>
        </p:txBody>
      </p:sp>
      <p:pic>
        <p:nvPicPr>
          <p:cNvPr id="4" name="Picture 3" descr="Diagram&#10;&#10;Description automatically generated">
            <a:extLst>
              <a:ext uri="{FF2B5EF4-FFF2-40B4-BE49-F238E27FC236}">
                <a16:creationId xmlns:a16="http://schemas.microsoft.com/office/drawing/2014/main" id="{502CF1E5-2212-E52D-8F5D-370B9B161119}"/>
              </a:ext>
            </a:extLst>
          </p:cNvPr>
          <p:cNvPicPr>
            <a:picLocks noChangeAspect="1"/>
          </p:cNvPicPr>
          <p:nvPr/>
        </p:nvPicPr>
        <p:blipFill>
          <a:blip r:embed="rId5"/>
          <a:stretch>
            <a:fillRect/>
          </a:stretch>
        </p:blipFill>
        <p:spPr>
          <a:xfrm>
            <a:off x="-3956" y="1683043"/>
            <a:ext cx="9144000" cy="5145814"/>
          </a:xfrm>
          <a:prstGeom prst="rect">
            <a:avLst/>
          </a:prstGeom>
        </p:spPr>
      </p:pic>
    </p:spTree>
    <p:extLst>
      <p:ext uri="{BB962C8B-B14F-4D97-AF65-F5344CB8AC3E}">
        <p14:creationId xmlns:p14="http://schemas.microsoft.com/office/powerpoint/2010/main" val="19273322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1A9A94-5F44-3342-A4F6-FC6518AB7436}"/>
              </a:ext>
            </a:extLst>
          </p:cNvPr>
          <p:cNvSpPr>
            <a:spLocks noGrp="1"/>
          </p:cNvSpPr>
          <p:nvPr>
            <p:ph type="ctrTitle"/>
          </p:nvPr>
        </p:nvSpPr>
        <p:spPr/>
        <p:txBody>
          <a:bodyPr/>
          <a:lstStyle/>
          <a:p>
            <a:r>
              <a:rPr lang="en-US" dirty="0"/>
              <a:t>2024-2033 STIP Development</a:t>
            </a:r>
          </a:p>
        </p:txBody>
      </p:sp>
    </p:spTree>
    <p:extLst>
      <p:ext uri="{BB962C8B-B14F-4D97-AF65-F5344CB8AC3E}">
        <p14:creationId xmlns:p14="http://schemas.microsoft.com/office/powerpoint/2010/main" val="1477122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585E998-5D0D-B04C-A2B5-5D2ACD8E29A0}"/>
              </a:ext>
            </a:extLst>
          </p:cNvPr>
          <p:cNvSpPr>
            <a:spLocks noGrp="1"/>
          </p:cNvSpPr>
          <p:nvPr>
            <p:ph idx="1"/>
          </p:nvPr>
        </p:nvSpPr>
        <p:spPr>
          <a:xfrm>
            <a:off x="321374" y="1736869"/>
            <a:ext cx="8426513" cy="3800729"/>
          </a:xfrm>
        </p:spPr>
        <p:txBody>
          <a:bodyPr>
            <a:normAutofit lnSpcReduction="10000"/>
          </a:bodyPr>
          <a:lstStyle/>
          <a:p>
            <a:pPr marL="0" indent="0">
              <a:lnSpc>
                <a:spcPct val="100000"/>
              </a:lnSpc>
              <a:spcBef>
                <a:spcPts val="450"/>
              </a:spcBef>
              <a:buNone/>
            </a:pPr>
            <a:endParaRPr lang="en-US" sz="1800" dirty="0">
              <a:latin typeface="TransportNewLight_gdi" panose="020B0604020202020204" charset="0"/>
              <a:cs typeface="Calibri" panose="020F0502020204030204" pitchFamily="34" charset="0"/>
            </a:endParaRPr>
          </a:p>
          <a:p>
            <a:pPr marL="0" indent="0">
              <a:lnSpc>
                <a:spcPct val="100000"/>
              </a:lnSpc>
              <a:spcBef>
                <a:spcPts val="450"/>
              </a:spcBef>
              <a:buNone/>
            </a:pPr>
            <a:r>
              <a:rPr lang="en-US" sz="2400" dirty="0">
                <a:latin typeface="TransportNewLight_gdi" panose="020B0604020202020204" charset="0"/>
                <a:cs typeface="Calibri" panose="020F0502020204030204" pitchFamily="34" charset="0"/>
              </a:rPr>
              <a:t>Develop trustworthy and dependable STIP (fiscally constrained)</a:t>
            </a:r>
          </a:p>
          <a:p>
            <a:pPr marL="0" indent="0">
              <a:lnSpc>
                <a:spcPct val="100000"/>
              </a:lnSpc>
              <a:spcBef>
                <a:spcPts val="450"/>
              </a:spcBef>
              <a:buNone/>
            </a:pPr>
            <a:endParaRPr lang="en-US" sz="2400" dirty="0">
              <a:latin typeface="TransportNewLight_gdi" panose="020B0604020202020204" charset="0"/>
              <a:cs typeface="Calibri" panose="020F0502020204030204" pitchFamily="34" charset="0"/>
            </a:endParaRPr>
          </a:p>
          <a:p>
            <a:pPr marL="0" indent="0">
              <a:lnSpc>
                <a:spcPct val="100000"/>
              </a:lnSpc>
              <a:spcBef>
                <a:spcPts val="450"/>
              </a:spcBef>
              <a:buNone/>
            </a:pPr>
            <a:r>
              <a:rPr lang="en-US" sz="2400" dirty="0">
                <a:latin typeface="TransportNewLight_gdi" panose="020B0604020202020204" charset="0"/>
                <a:cs typeface="Calibri" panose="020F0502020204030204" pitchFamily="34" charset="0"/>
              </a:rPr>
              <a:t>Produce 2024-2033 STIP using current STIP project list with transparent process</a:t>
            </a:r>
          </a:p>
          <a:p>
            <a:pPr marL="0" indent="0">
              <a:lnSpc>
                <a:spcPct val="100000"/>
              </a:lnSpc>
              <a:spcBef>
                <a:spcPts val="450"/>
              </a:spcBef>
              <a:buNone/>
            </a:pPr>
            <a:endParaRPr lang="en-US" sz="2400" dirty="0">
              <a:latin typeface="TransportNewLight_gdi" panose="020B0604020202020204" charset="0"/>
              <a:cs typeface="Calibri" panose="020F0502020204030204" pitchFamily="34" charset="0"/>
            </a:endParaRPr>
          </a:p>
          <a:p>
            <a:pPr marL="0" indent="0">
              <a:lnSpc>
                <a:spcPct val="100000"/>
              </a:lnSpc>
              <a:spcBef>
                <a:spcPts val="450"/>
              </a:spcBef>
              <a:buNone/>
            </a:pPr>
            <a:r>
              <a:rPr lang="en-US" sz="2400" dirty="0">
                <a:latin typeface="TransportNewLight_gdi" panose="020B0604020202020204" charset="0"/>
                <a:cs typeface="Calibri" panose="020F0502020204030204" pitchFamily="34" charset="0"/>
              </a:rPr>
              <a:t>Have an opportunity to fund new projects in P7 scoring (all 22 STI funding categories)</a:t>
            </a:r>
          </a:p>
          <a:p>
            <a:pPr marL="0" indent="0">
              <a:lnSpc>
                <a:spcPct val="100000"/>
              </a:lnSpc>
              <a:spcBef>
                <a:spcPts val="450"/>
              </a:spcBef>
              <a:buNone/>
            </a:pPr>
            <a:endParaRPr lang="en-US" sz="2400" dirty="0">
              <a:latin typeface="TransportNewLight_gdi" panose="020B0604020202020204" charset="0"/>
              <a:cs typeface="Calibri" panose="020F0502020204030204" pitchFamily="34" charset="0"/>
            </a:endParaRPr>
          </a:p>
          <a:p>
            <a:pPr marL="0" indent="0">
              <a:lnSpc>
                <a:spcPct val="100000"/>
              </a:lnSpc>
              <a:spcBef>
                <a:spcPts val="450"/>
              </a:spcBef>
              <a:buNone/>
            </a:pPr>
            <a:r>
              <a:rPr lang="en-US" sz="2400" dirty="0">
                <a:latin typeface="TransportNewLight_gdi" panose="020B0604020202020204" charset="0"/>
              </a:rPr>
              <a:t>Ensure process </a:t>
            </a:r>
            <a:r>
              <a:rPr lang="en-US" sz="2400" dirty="0">
                <a:latin typeface="TransportNewLight_gdi" panose="020B0604020202020204" charset="0"/>
                <a:cs typeface="Calibri" panose="020F0502020204030204" pitchFamily="34" charset="0"/>
              </a:rPr>
              <a:t>is grounded in state/federal requirements</a:t>
            </a:r>
          </a:p>
          <a:p>
            <a:pPr lvl="1" indent="-192881">
              <a:spcBef>
                <a:spcPts val="563"/>
              </a:spcBef>
            </a:pPr>
            <a:endParaRPr lang="en-US" sz="1500" dirty="0">
              <a:latin typeface="Calibri" panose="020F0502020204030204" pitchFamily="34" charset="0"/>
              <a:cs typeface="Calibri" panose="020F0502020204030204" pitchFamily="34" charset="0"/>
            </a:endParaRPr>
          </a:p>
          <a:p>
            <a:endParaRPr lang="en-US" dirty="0"/>
          </a:p>
        </p:txBody>
      </p:sp>
      <p:sp>
        <p:nvSpPr>
          <p:cNvPr id="4" name="Title 3">
            <a:extLst>
              <a:ext uri="{FF2B5EF4-FFF2-40B4-BE49-F238E27FC236}">
                <a16:creationId xmlns:a16="http://schemas.microsoft.com/office/drawing/2014/main" id="{36596515-F238-1246-8181-4E56D6A965D5}"/>
              </a:ext>
            </a:extLst>
          </p:cNvPr>
          <p:cNvSpPr>
            <a:spLocks noGrp="1"/>
          </p:cNvSpPr>
          <p:nvPr>
            <p:ph type="title"/>
          </p:nvPr>
        </p:nvSpPr>
        <p:spPr>
          <a:xfrm>
            <a:off x="321375" y="860612"/>
            <a:ext cx="8426513" cy="686619"/>
          </a:xfrm>
        </p:spPr>
        <p:txBody>
          <a:bodyPr>
            <a:noAutofit/>
          </a:bodyPr>
          <a:lstStyle/>
          <a:p>
            <a:r>
              <a:rPr lang="en-US" sz="3600" b="1" dirty="0">
                <a:latin typeface="+mn-lt"/>
              </a:rPr>
              <a:t>Prioritization Workgroup Overall Goals</a:t>
            </a:r>
          </a:p>
        </p:txBody>
      </p:sp>
      <p:sp>
        <p:nvSpPr>
          <p:cNvPr id="6" name="Slide Number Placeholder 5">
            <a:extLst>
              <a:ext uri="{FF2B5EF4-FFF2-40B4-BE49-F238E27FC236}">
                <a16:creationId xmlns:a16="http://schemas.microsoft.com/office/drawing/2014/main" id="{E57D3B13-AB4A-E54F-90CC-EC1C384D1244}"/>
              </a:ext>
            </a:extLst>
          </p:cNvPr>
          <p:cNvSpPr>
            <a:spLocks noGrp="1"/>
          </p:cNvSpPr>
          <p:nvPr>
            <p:ph type="sldNum" sz="quarter" idx="4"/>
          </p:nvPr>
        </p:nvSpPr>
        <p:spPr/>
        <p:txBody>
          <a:bodyPr/>
          <a:lstStyle/>
          <a:p>
            <a:pPr defTabSz="685800">
              <a:defRPr/>
            </a:pPr>
            <a:fld id="{71AF279C-F903-5C4F-9E12-139067057548}" type="slidenum">
              <a:rPr lang="en-US">
                <a:solidFill>
                  <a:srgbClr val="FFFFFF"/>
                </a:solidFill>
              </a:rPr>
              <a:pPr defTabSz="685800">
                <a:defRPr/>
              </a:pPr>
              <a:t>19</a:t>
            </a:fld>
            <a:endParaRPr lang="en-US" dirty="0">
              <a:solidFill>
                <a:srgbClr val="FFFFFF"/>
              </a:solidFill>
            </a:endParaRPr>
          </a:p>
        </p:txBody>
      </p:sp>
    </p:spTree>
    <p:extLst>
      <p:ext uri="{BB962C8B-B14F-4D97-AF65-F5344CB8AC3E}">
        <p14:creationId xmlns:p14="http://schemas.microsoft.com/office/powerpoint/2010/main" val="552691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585E998-5D0D-B04C-A2B5-5D2ACD8E29A0}"/>
              </a:ext>
            </a:extLst>
          </p:cNvPr>
          <p:cNvSpPr>
            <a:spLocks noGrp="1"/>
          </p:cNvSpPr>
          <p:nvPr>
            <p:ph idx="1"/>
          </p:nvPr>
        </p:nvSpPr>
        <p:spPr>
          <a:xfrm>
            <a:off x="321374" y="1441525"/>
            <a:ext cx="8426513" cy="4528969"/>
          </a:xfrm>
        </p:spPr>
        <p:txBody>
          <a:bodyPr>
            <a:normAutofit fontScale="77500" lnSpcReduction="20000"/>
          </a:bodyPr>
          <a:lstStyle/>
          <a:p>
            <a:pPr marL="0" indent="0">
              <a:lnSpc>
                <a:spcPct val="100000"/>
              </a:lnSpc>
              <a:spcBef>
                <a:spcPts val="450"/>
              </a:spcBef>
              <a:buNone/>
            </a:pPr>
            <a:r>
              <a:rPr lang="en-US" sz="3000" b="1" dirty="0">
                <a:latin typeface="TransportNewLight_gdi" panose="020B0604020202020204" charset="0"/>
                <a:cs typeface="TransportNewLight_gdi" panose="020B0604020202020204" charset="0"/>
              </a:rPr>
              <a:t>Only includes projects funded in 2020-2029 STIP</a:t>
            </a:r>
          </a:p>
          <a:p>
            <a:pPr marL="0" indent="0">
              <a:lnSpc>
                <a:spcPct val="100000"/>
              </a:lnSpc>
              <a:spcBef>
                <a:spcPts val="450"/>
              </a:spcBef>
              <a:buNone/>
            </a:pPr>
            <a:endParaRPr lang="en-US" sz="3000" b="1" dirty="0">
              <a:latin typeface="TransportNewLight_gdi" panose="020B0604020202020204" charset="0"/>
              <a:cs typeface="TransportNewLight_gdi" panose="020B0604020202020204" charset="0"/>
            </a:endParaRPr>
          </a:p>
          <a:p>
            <a:pPr marL="0" indent="0">
              <a:lnSpc>
                <a:spcPct val="100000"/>
              </a:lnSpc>
              <a:spcBef>
                <a:spcPts val="450"/>
              </a:spcBef>
              <a:buNone/>
            </a:pPr>
            <a:r>
              <a:rPr lang="en-US" sz="3000" b="1" dirty="0">
                <a:latin typeface="TransportNewLight_gdi" panose="020B0604020202020204" charset="0"/>
                <a:cs typeface="TransportNewLight_gdi" panose="020B0604020202020204" charset="0"/>
              </a:rPr>
              <a:t>Projects selected for funding using one of two approaches:</a:t>
            </a:r>
          </a:p>
          <a:p>
            <a:pPr marL="254794" indent="-254794">
              <a:lnSpc>
                <a:spcPct val="100000"/>
              </a:lnSpc>
              <a:spcBef>
                <a:spcPts val="900"/>
              </a:spcBef>
              <a:buFont typeface="+mj-lt"/>
              <a:buAutoNum type="arabicPeriod"/>
            </a:pPr>
            <a:r>
              <a:rPr lang="en-US" sz="2600" dirty="0">
                <a:latin typeface="TransportNewLight_gdi" panose="020B0604020202020204" charset="0"/>
                <a:cs typeface="TransportNewLight_gdi" panose="020B0604020202020204" charset="0"/>
              </a:rPr>
              <a:t>Delivery Projects – programmed first</a:t>
            </a:r>
          </a:p>
          <a:p>
            <a:pPr lvl="1">
              <a:lnSpc>
                <a:spcPct val="100000"/>
              </a:lnSpc>
              <a:spcBef>
                <a:spcPts val="900"/>
              </a:spcBef>
              <a:buFont typeface="Calibri" panose="020F0502020204030204" pitchFamily="34" charset="0"/>
              <a:buChar char="–"/>
            </a:pPr>
            <a:r>
              <a:rPr lang="en-US" sz="2600" dirty="0">
                <a:latin typeface="TransportNewLight_gdi" panose="020B0604020202020204" charset="0"/>
                <a:cs typeface="TransportNewLight_gdi" panose="020B0604020202020204" charset="0"/>
              </a:rPr>
              <a:t>Currently scheduled for CON in FY 2024, 2025, or 2026; ROW underway; or has federal grant</a:t>
            </a:r>
          </a:p>
          <a:p>
            <a:pPr marL="254794" indent="-254794">
              <a:lnSpc>
                <a:spcPct val="100000"/>
              </a:lnSpc>
              <a:spcBef>
                <a:spcPts val="900"/>
              </a:spcBef>
              <a:buFont typeface="+mj-lt"/>
              <a:buAutoNum type="arabicPeriod"/>
            </a:pPr>
            <a:r>
              <a:rPr lang="en-US" sz="2600" dirty="0">
                <a:latin typeface="TransportNewLight_gdi" panose="020B0604020202020204" charset="0"/>
              </a:rPr>
              <a:t>P3-P4-P5 Evaluation (Seniority Approach) – programmed second</a:t>
            </a:r>
          </a:p>
          <a:p>
            <a:pPr>
              <a:lnSpc>
                <a:spcPct val="100000"/>
              </a:lnSpc>
              <a:spcBef>
                <a:spcPts val="450"/>
              </a:spcBef>
            </a:pPr>
            <a:endParaRPr lang="en-US" sz="1800" dirty="0">
              <a:latin typeface="TransportNewLight_gdi" panose="020B0604020202020204" charset="0"/>
              <a:cs typeface="TransportNewLight_gdi" panose="020B0604020202020204" charset="0"/>
            </a:endParaRPr>
          </a:p>
          <a:p>
            <a:pPr marL="0" indent="0">
              <a:lnSpc>
                <a:spcPct val="100000"/>
              </a:lnSpc>
              <a:spcBef>
                <a:spcPts val="450"/>
              </a:spcBef>
              <a:buNone/>
            </a:pPr>
            <a:r>
              <a:rPr lang="en-US" sz="3300" dirty="0">
                <a:latin typeface="TransportNewLight_gdi" panose="020B0604020202020204" charset="0"/>
                <a:cs typeface="TransportNewLight_gdi" panose="020B0604020202020204" charset="0"/>
              </a:rPr>
              <a:t>Opportunity to swap projects &amp; project schedules following release of Draft STIP (April 25</a:t>
            </a:r>
            <a:r>
              <a:rPr lang="en-US" sz="3300" baseline="30000" dirty="0">
                <a:latin typeface="TransportNewLight_gdi" panose="020B0604020202020204" charset="0"/>
                <a:cs typeface="TransportNewLight_gdi" panose="020B0604020202020204" charset="0"/>
              </a:rPr>
              <a:t>th</a:t>
            </a:r>
            <a:r>
              <a:rPr lang="en-US" sz="3300" dirty="0">
                <a:latin typeface="TransportNewLight_gdi" panose="020B0604020202020204" charset="0"/>
                <a:cs typeface="TransportNewLight_gdi" panose="020B0604020202020204" charset="0"/>
              </a:rPr>
              <a:t>)</a:t>
            </a:r>
          </a:p>
          <a:p>
            <a:pPr marL="257175" lvl="1" indent="-257175">
              <a:lnSpc>
                <a:spcPct val="100000"/>
              </a:lnSpc>
              <a:spcBef>
                <a:spcPts val="900"/>
              </a:spcBef>
            </a:pPr>
            <a:r>
              <a:rPr lang="en-US" sz="2600" dirty="0">
                <a:latin typeface="TransportNewLight_gdi" panose="020B0604020202020204" charset="0"/>
                <a:cs typeface="TransportNewLight_gdi" panose="020B0604020202020204" charset="0"/>
              </a:rPr>
              <a:t>Swaps must be agreed to by NCDOT and MPO/RPO(s)</a:t>
            </a:r>
          </a:p>
          <a:p>
            <a:pPr marL="257175" lvl="1" indent="-257175">
              <a:lnSpc>
                <a:spcPct val="100000"/>
              </a:lnSpc>
              <a:spcBef>
                <a:spcPts val="900"/>
              </a:spcBef>
            </a:pPr>
            <a:r>
              <a:rPr lang="en-US" sz="2600" dirty="0">
                <a:latin typeface="TransportNewLight_gdi" panose="020B0604020202020204" charset="0"/>
                <a:cs typeface="TransportNewLight_gdi" panose="020B0604020202020204" charset="0"/>
              </a:rPr>
              <a:t>Cost of project(s) swapped in must be within 10% of cost of project(s) being swapped out </a:t>
            </a:r>
          </a:p>
          <a:p>
            <a:pPr marL="0" indent="0">
              <a:lnSpc>
                <a:spcPct val="100000"/>
              </a:lnSpc>
              <a:spcBef>
                <a:spcPts val="450"/>
              </a:spcBef>
              <a:buNone/>
            </a:pPr>
            <a:endParaRPr lang="en-US" sz="1800" dirty="0">
              <a:latin typeface="TransportNewLight_gdi" panose="020B0604020202020204" charset="0"/>
              <a:cs typeface="TransportNewLight_gdi" panose="020B0604020202020204" charset="0"/>
            </a:endParaRPr>
          </a:p>
          <a:p>
            <a:pPr>
              <a:lnSpc>
                <a:spcPct val="100000"/>
              </a:lnSpc>
              <a:spcBef>
                <a:spcPts val="450"/>
              </a:spcBef>
            </a:pPr>
            <a:endParaRPr lang="en-US" sz="1800" dirty="0">
              <a:latin typeface="TransportNewLight_gdi" panose="020B0604020202020204" charset="0"/>
              <a:cs typeface="TransportNewLight_gdi" panose="020B0604020202020204" charset="0"/>
            </a:endParaRPr>
          </a:p>
        </p:txBody>
      </p:sp>
      <p:sp>
        <p:nvSpPr>
          <p:cNvPr id="4" name="Title 3">
            <a:extLst>
              <a:ext uri="{FF2B5EF4-FFF2-40B4-BE49-F238E27FC236}">
                <a16:creationId xmlns:a16="http://schemas.microsoft.com/office/drawing/2014/main" id="{36596515-F238-1246-8181-4E56D6A965D5}"/>
              </a:ext>
            </a:extLst>
          </p:cNvPr>
          <p:cNvSpPr>
            <a:spLocks noGrp="1"/>
          </p:cNvSpPr>
          <p:nvPr>
            <p:ph type="title"/>
          </p:nvPr>
        </p:nvSpPr>
        <p:spPr>
          <a:xfrm>
            <a:off x="321374" y="592306"/>
            <a:ext cx="8426513" cy="589800"/>
          </a:xfrm>
        </p:spPr>
        <p:txBody>
          <a:bodyPr>
            <a:noAutofit/>
          </a:bodyPr>
          <a:lstStyle/>
          <a:p>
            <a:r>
              <a:rPr lang="en-US" sz="3200" b="1" dirty="0">
                <a:latin typeface="+mn-lt"/>
              </a:rPr>
              <a:t>2024-2033 STIP Development (Framework)</a:t>
            </a:r>
          </a:p>
        </p:txBody>
      </p:sp>
      <p:sp>
        <p:nvSpPr>
          <p:cNvPr id="6" name="Slide Number Placeholder 5">
            <a:extLst>
              <a:ext uri="{FF2B5EF4-FFF2-40B4-BE49-F238E27FC236}">
                <a16:creationId xmlns:a16="http://schemas.microsoft.com/office/drawing/2014/main" id="{E57D3B13-AB4A-E54F-90CC-EC1C384D1244}"/>
              </a:ext>
            </a:extLst>
          </p:cNvPr>
          <p:cNvSpPr>
            <a:spLocks noGrp="1"/>
          </p:cNvSpPr>
          <p:nvPr>
            <p:ph type="sldNum" sz="quarter" idx="4"/>
          </p:nvPr>
        </p:nvSpPr>
        <p:spPr/>
        <p:txBody>
          <a:bodyPr/>
          <a:lstStyle/>
          <a:p>
            <a:pPr defTabSz="685800">
              <a:defRPr/>
            </a:pPr>
            <a:fld id="{71AF279C-F903-5C4F-9E12-139067057548}" type="slidenum">
              <a:rPr lang="en-US">
                <a:solidFill>
                  <a:srgbClr val="FFFFFF"/>
                </a:solidFill>
              </a:rPr>
              <a:pPr defTabSz="685800">
                <a:defRPr/>
              </a:pPr>
              <a:t>20</a:t>
            </a:fld>
            <a:endParaRPr lang="en-US" dirty="0">
              <a:solidFill>
                <a:srgbClr val="FFFFFF"/>
              </a:solidFill>
            </a:endParaRPr>
          </a:p>
        </p:txBody>
      </p:sp>
    </p:spTree>
    <p:extLst>
      <p:ext uri="{BB962C8B-B14F-4D97-AF65-F5344CB8AC3E}">
        <p14:creationId xmlns:p14="http://schemas.microsoft.com/office/powerpoint/2010/main" val="2955258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81B75D-B827-44B4-9469-E1AE8E21943D}"/>
              </a:ext>
            </a:extLst>
          </p:cNvPr>
          <p:cNvSpPr>
            <a:spLocks noGrp="1"/>
          </p:cNvSpPr>
          <p:nvPr>
            <p:ph type="title"/>
          </p:nvPr>
        </p:nvSpPr>
        <p:spPr>
          <a:xfrm>
            <a:off x="325925" y="1160713"/>
            <a:ext cx="8426513" cy="215248"/>
          </a:xfrm>
        </p:spPr>
        <p:txBody>
          <a:bodyPr>
            <a:normAutofit fontScale="90000"/>
          </a:bodyPr>
          <a:lstStyle/>
          <a:p>
            <a:r>
              <a:rPr lang="en-US" sz="2400" dirty="0"/>
              <a:t>2024-2033 STIP Development – Visual</a:t>
            </a:r>
          </a:p>
        </p:txBody>
      </p:sp>
      <p:sp>
        <p:nvSpPr>
          <p:cNvPr id="4" name="Rectangle 3">
            <a:extLst>
              <a:ext uri="{FF2B5EF4-FFF2-40B4-BE49-F238E27FC236}">
                <a16:creationId xmlns:a16="http://schemas.microsoft.com/office/drawing/2014/main" id="{5349E9F4-EB9A-4BE9-B1B3-D007F9F68606}"/>
              </a:ext>
            </a:extLst>
          </p:cNvPr>
          <p:cNvSpPr/>
          <p:nvPr/>
        </p:nvSpPr>
        <p:spPr>
          <a:xfrm>
            <a:off x="1614488" y="4536283"/>
            <a:ext cx="2557463" cy="65008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1350" dirty="0">
                <a:solidFill>
                  <a:srgbClr val="FFFFFF"/>
                </a:solidFill>
                <a:latin typeface="Corbel" panose="020B0503020204020204"/>
              </a:rPr>
              <a:t>2024-2033 STIP</a:t>
            </a:r>
          </a:p>
        </p:txBody>
      </p:sp>
      <p:sp>
        <p:nvSpPr>
          <p:cNvPr id="5" name="Rectangle 4">
            <a:extLst>
              <a:ext uri="{FF2B5EF4-FFF2-40B4-BE49-F238E27FC236}">
                <a16:creationId xmlns:a16="http://schemas.microsoft.com/office/drawing/2014/main" id="{89B88E29-FBA1-4B5D-997B-926241741988}"/>
              </a:ext>
            </a:extLst>
          </p:cNvPr>
          <p:cNvSpPr/>
          <p:nvPr/>
        </p:nvSpPr>
        <p:spPr>
          <a:xfrm>
            <a:off x="4800600" y="4750594"/>
            <a:ext cx="471488" cy="428625"/>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srgbClr val="FFFFFF"/>
              </a:solidFill>
              <a:latin typeface="Corbel" panose="020B0503020204020204"/>
            </a:endParaRPr>
          </a:p>
        </p:txBody>
      </p:sp>
      <p:sp>
        <p:nvSpPr>
          <p:cNvPr id="6" name="Rectangle 5">
            <a:extLst>
              <a:ext uri="{FF2B5EF4-FFF2-40B4-BE49-F238E27FC236}">
                <a16:creationId xmlns:a16="http://schemas.microsoft.com/office/drawing/2014/main" id="{956A8F06-DB2A-4C4E-BE6F-A1245D4323B4}"/>
              </a:ext>
            </a:extLst>
          </p:cNvPr>
          <p:cNvSpPr/>
          <p:nvPr/>
        </p:nvSpPr>
        <p:spPr>
          <a:xfrm>
            <a:off x="5329237" y="4750594"/>
            <a:ext cx="471488" cy="428625"/>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srgbClr val="FFFFFF"/>
              </a:solidFill>
              <a:latin typeface="Corbel" panose="020B0503020204020204"/>
            </a:endParaRPr>
          </a:p>
        </p:txBody>
      </p:sp>
      <p:sp>
        <p:nvSpPr>
          <p:cNvPr id="7" name="Rectangle 6">
            <a:extLst>
              <a:ext uri="{FF2B5EF4-FFF2-40B4-BE49-F238E27FC236}">
                <a16:creationId xmlns:a16="http://schemas.microsoft.com/office/drawing/2014/main" id="{5D290497-475B-4DC4-ADB0-FC77EAF775A4}"/>
              </a:ext>
            </a:extLst>
          </p:cNvPr>
          <p:cNvSpPr/>
          <p:nvPr/>
        </p:nvSpPr>
        <p:spPr>
          <a:xfrm>
            <a:off x="4800600" y="4279106"/>
            <a:ext cx="471488" cy="428625"/>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srgbClr val="FFFFFF"/>
              </a:solidFill>
              <a:latin typeface="Corbel" panose="020B0503020204020204"/>
            </a:endParaRPr>
          </a:p>
        </p:txBody>
      </p:sp>
      <p:sp>
        <p:nvSpPr>
          <p:cNvPr id="8" name="Rectangle 7">
            <a:extLst>
              <a:ext uri="{FF2B5EF4-FFF2-40B4-BE49-F238E27FC236}">
                <a16:creationId xmlns:a16="http://schemas.microsoft.com/office/drawing/2014/main" id="{35C21402-07D1-41C0-8ABE-40BFC315BD36}"/>
              </a:ext>
            </a:extLst>
          </p:cNvPr>
          <p:cNvSpPr/>
          <p:nvPr/>
        </p:nvSpPr>
        <p:spPr>
          <a:xfrm>
            <a:off x="4800600" y="3807619"/>
            <a:ext cx="471488" cy="428625"/>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srgbClr val="FFFFFF"/>
              </a:solidFill>
              <a:latin typeface="Corbel" panose="020B0503020204020204"/>
            </a:endParaRPr>
          </a:p>
        </p:txBody>
      </p:sp>
      <p:sp>
        <p:nvSpPr>
          <p:cNvPr id="9" name="Rectangle 8">
            <a:extLst>
              <a:ext uri="{FF2B5EF4-FFF2-40B4-BE49-F238E27FC236}">
                <a16:creationId xmlns:a16="http://schemas.microsoft.com/office/drawing/2014/main" id="{B4378BCD-0969-43C8-9BFC-C8E93EDFDF6C}"/>
              </a:ext>
            </a:extLst>
          </p:cNvPr>
          <p:cNvSpPr/>
          <p:nvPr/>
        </p:nvSpPr>
        <p:spPr>
          <a:xfrm>
            <a:off x="4800600" y="3336131"/>
            <a:ext cx="471488" cy="428625"/>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srgbClr val="FFFFFF"/>
              </a:solidFill>
              <a:latin typeface="Corbel" panose="020B0503020204020204"/>
            </a:endParaRPr>
          </a:p>
        </p:txBody>
      </p:sp>
      <p:sp>
        <p:nvSpPr>
          <p:cNvPr id="10" name="Rectangle 9">
            <a:extLst>
              <a:ext uri="{FF2B5EF4-FFF2-40B4-BE49-F238E27FC236}">
                <a16:creationId xmlns:a16="http://schemas.microsoft.com/office/drawing/2014/main" id="{0FF7F8D0-39EF-42A7-9BFD-CD151EDFB423}"/>
              </a:ext>
            </a:extLst>
          </p:cNvPr>
          <p:cNvSpPr/>
          <p:nvPr/>
        </p:nvSpPr>
        <p:spPr>
          <a:xfrm>
            <a:off x="5329237" y="4279106"/>
            <a:ext cx="471488" cy="428625"/>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srgbClr val="FFFFFF"/>
              </a:solidFill>
              <a:latin typeface="Corbel" panose="020B0503020204020204"/>
            </a:endParaRPr>
          </a:p>
        </p:txBody>
      </p:sp>
      <p:sp>
        <p:nvSpPr>
          <p:cNvPr id="11" name="Rectangle 10">
            <a:extLst>
              <a:ext uri="{FF2B5EF4-FFF2-40B4-BE49-F238E27FC236}">
                <a16:creationId xmlns:a16="http://schemas.microsoft.com/office/drawing/2014/main" id="{82CFEAA7-9305-4E62-93DA-A57F0E7DB651}"/>
              </a:ext>
            </a:extLst>
          </p:cNvPr>
          <p:cNvSpPr/>
          <p:nvPr/>
        </p:nvSpPr>
        <p:spPr>
          <a:xfrm>
            <a:off x="5329237" y="3807619"/>
            <a:ext cx="471488" cy="428625"/>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srgbClr val="FFFFFF"/>
              </a:solidFill>
              <a:latin typeface="Corbel" panose="020B0503020204020204"/>
            </a:endParaRPr>
          </a:p>
        </p:txBody>
      </p:sp>
      <p:sp>
        <p:nvSpPr>
          <p:cNvPr id="12" name="Rectangle 11">
            <a:extLst>
              <a:ext uri="{FF2B5EF4-FFF2-40B4-BE49-F238E27FC236}">
                <a16:creationId xmlns:a16="http://schemas.microsoft.com/office/drawing/2014/main" id="{DE69BE2C-45D0-49F7-B3B3-39EAE3BE6FD6}"/>
              </a:ext>
            </a:extLst>
          </p:cNvPr>
          <p:cNvSpPr/>
          <p:nvPr/>
        </p:nvSpPr>
        <p:spPr>
          <a:xfrm>
            <a:off x="5329237" y="3336131"/>
            <a:ext cx="471488" cy="428625"/>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srgbClr val="FFFFFF"/>
              </a:solidFill>
              <a:latin typeface="Corbel" panose="020B0503020204020204"/>
            </a:endParaRPr>
          </a:p>
        </p:txBody>
      </p:sp>
      <p:sp>
        <p:nvSpPr>
          <p:cNvPr id="13" name="Rectangle 12">
            <a:extLst>
              <a:ext uri="{FF2B5EF4-FFF2-40B4-BE49-F238E27FC236}">
                <a16:creationId xmlns:a16="http://schemas.microsoft.com/office/drawing/2014/main" id="{58C5E4AF-9A7E-4C24-B83D-510BACB68B88}"/>
              </a:ext>
            </a:extLst>
          </p:cNvPr>
          <p:cNvSpPr/>
          <p:nvPr/>
        </p:nvSpPr>
        <p:spPr>
          <a:xfrm>
            <a:off x="6307931" y="4750594"/>
            <a:ext cx="471488" cy="428625"/>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1350" dirty="0">
                <a:solidFill>
                  <a:srgbClr val="FFFFFF"/>
                </a:solidFill>
                <a:latin typeface="Corbel" panose="020B0503020204020204"/>
              </a:rPr>
              <a:t>P5</a:t>
            </a:r>
          </a:p>
        </p:txBody>
      </p:sp>
      <p:sp>
        <p:nvSpPr>
          <p:cNvPr id="14" name="Rectangle 13">
            <a:extLst>
              <a:ext uri="{FF2B5EF4-FFF2-40B4-BE49-F238E27FC236}">
                <a16:creationId xmlns:a16="http://schemas.microsoft.com/office/drawing/2014/main" id="{56C2945B-0C63-45AC-96FA-5B0F17C25B85}"/>
              </a:ext>
            </a:extLst>
          </p:cNvPr>
          <p:cNvSpPr/>
          <p:nvPr/>
        </p:nvSpPr>
        <p:spPr>
          <a:xfrm>
            <a:off x="6865144" y="4750594"/>
            <a:ext cx="471488" cy="428625"/>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1350" dirty="0">
                <a:solidFill>
                  <a:srgbClr val="FFFFFF"/>
                </a:solidFill>
                <a:latin typeface="Corbel" panose="020B0503020204020204"/>
              </a:rPr>
              <a:t>P5</a:t>
            </a:r>
          </a:p>
        </p:txBody>
      </p:sp>
      <p:sp>
        <p:nvSpPr>
          <p:cNvPr id="15" name="Rectangle 14">
            <a:extLst>
              <a:ext uri="{FF2B5EF4-FFF2-40B4-BE49-F238E27FC236}">
                <a16:creationId xmlns:a16="http://schemas.microsoft.com/office/drawing/2014/main" id="{5FB20C39-457F-4038-AA41-1A4DD2F6DF91}"/>
              </a:ext>
            </a:extLst>
          </p:cNvPr>
          <p:cNvSpPr/>
          <p:nvPr/>
        </p:nvSpPr>
        <p:spPr>
          <a:xfrm>
            <a:off x="6307931" y="4279106"/>
            <a:ext cx="471488" cy="428625"/>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1350" dirty="0">
                <a:solidFill>
                  <a:srgbClr val="FFFFFF"/>
                </a:solidFill>
                <a:latin typeface="Corbel" panose="020B0503020204020204"/>
              </a:rPr>
              <a:t>P5</a:t>
            </a:r>
          </a:p>
        </p:txBody>
      </p:sp>
      <p:sp>
        <p:nvSpPr>
          <p:cNvPr id="16" name="Rectangle 15">
            <a:extLst>
              <a:ext uri="{FF2B5EF4-FFF2-40B4-BE49-F238E27FC236}">
                <a16:creationId xmlns:a16="http://schemas.microsoft.com/office/drawing/2014/main" id="{F27FFF91-ECE5-4B0B-97BE-39C03B7E36DC}"/>
              </a:ext>
            </a:extLst>
          </p:cNvPr>
          <p:cNvSpPr/>
          <p:nvPr/>
        </p:nvSpPr>
        <p:spPr>
          <a:xfrm>
            <a:off x="6865144" y="4279106"/>
            <a:ext cx="471488" cy="428625"/>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1350" dirty="0">
                <a:solidFill>
                  <a:srgbClr val="FFFFFF"/>
                </a:solidFill>
                <a:latin typeface="Corbel" panose="020B0503020204020204"/>
              </a:rPr>
              <a:t>P5</a:t>
            </a:r>
          </a:p>
        </p:txBody>
      </p:sp>
      <p:sp>
        <p:nvSpPr>
          <p:cNvPr id="17" name="Rectangle 16">
            <a:extLst>
              <a:ext uri="{FF2B5EF4-FFF2-40B4-BE49-F238E27FC236}">
                <a16:creationId xmlns:a16="http://schemas.microsoft.com/office/drawing/2014/main" id="{73034161-03AB-4E0A-A7F6-C9C5C9F91147}"/>
              </a:ext>
            </a:extLst>
          </p:cNvPr>
          <p:cNvSpPr/>
          <p:nvPr/>
        </p:nvSpPr>
        <p:spPr>
          <a:xfrm>
            <a:off x="6307931" y="3807619"/>
            <a:ext cx="471488" cy="428625"/>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1350" dirty="0">
                <a:solidFill>
                  <a:srgbClr val="FFFFFF"/>
                </a:solidFill>
                <a:latin typeface="Corbel" panose="020B0503020204020204"/>
              </a:rPr>
              <a:t>P5</a:t>
            </a:r>
          </a:p>
        </p:txBody>
      </p:sp>
      <p:sp>
        <p:nvSpPr>
          <p:cNvPr id="18" name="Rectangle 17">
            <a:extLst>
              <a:ext uri="{FF2B5EF4-FFF2-40B4-BE49-F238E27FC236}">
                <a16:creationId xmlns:a16="http://schemas.microsoft.com/office/drawing/2014/main" id="{E15C1F57-BB54-4EDE-A799-2868E952CD48}"/>
              </a:ext>
            </a:extLst>
          </p:cNvPr>
          <p:cNvSpPr/>
          <p:nvPr/>
        </p:nvSpPr>
        <p:spPr>
          <a:xfrm>
            <a:off x="6865144" y="3807619"/>
            <a:ext cx="471488" cy="428625"/>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1350" dirty="0">
                <a:solidFill>
                  <a:srgbClr val="FFFFFF"/>
                </a:solidFill>
                <a:latin typeface="Corbel" panose="020B0503020204020204"/>
              </a:rPr>
              <a:t>P5</a:t>
            </a:r>
          </a:p>
        </p:txBody>
      </p:sp>
      <p:sp>
        <p:nvSpPr>
          <p:cNvPr id="19" name="Rectangle 18">
            <a:extLst>
              <a:ext uri="{FF2B5EF4-FFF2-40B4-BE49-F238E27FC236}">
                <a16:creationId xmlns:a16="http://schemas.microsoft.com/office/drawing/2014/main" id="{F1742E4F-B93C-42D2-8E01-57A974361248}"/>
              </a:ext>
            </a:extLst>
          </p:cNvPr>
          <p:cNvSpPr/>
          <p:nvPr/>
        </p:nvSpPr>
        <p:spPr>
          <a:xfrm>
            <a:off x="6307931" y="3336131"/>
            <a:ext cx="471488" cy="428625"/>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1350" dirty="0">
                <a:solidFill>
                  <a:srgbClr val="FFFFFF"/>
                </a:solidFill>
                <a:latin typeface="Corbel" panose="020B0503020204020204"/>
              </a:rPr>
              <a:t>P4</a:t>
            </a:r>
          </a:p>
        </p:txBody>
      </p:sp>
      <p:sp>
        <p:nvSpPr>
          <p:cNvPr id="20" name="Rectangle 19">
            <a:extLst>
              <a:ext uri="{FF2B5EF4-FFF2-40B4-BE49-F238E27FC236}">
                <a16:creationId xmlns:a16="http://schemas.microsoft.com/office/drawing/2014/main" id="{92BA62E1-604F-453A-9024-54BFEEAB9EC4}"/>
              </a:ext>
            </a:extLst>
          </p:cNvPr>
          <p:cNvSpPr/>
          <p:nvPr/>
        </p:nvSpPr>
        <p:spPr>
          <a:xfrm>
            <a:off x="6865144" y="3336131"/>
            <a:ext cx="471488" cy="428625"/>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1350" dirty="0">
                <a:solidFill>
                  <a:srgbClr val="FFFFFF"/>
                </a:solidFill>
                <a:latin typeface="Corbel" panose="020B0503020204020204"/>
              </a:rPr>
              <a:t>P4</a:t>
            </a:r>
          </a:p>
        </p:txBody>
      </p:sp>
      <p:sp>
        <p:nvSpPr>
          <p:cNvPr id="21" name="Rectangle 20">
            <a:extLst>
              <a:ext uri="{FF2B5EF4-FFF2-40B4-BE49-F238E27FC236}">
                <a16:creationId xmlns:a16="http://schemas.microsoft.com/office/drawing/2014/main" id="{AC27A85D-2F82-40DA-9C82-D4DB65A3F820}"/>
              </a:ext>
            </a:extLst>
          </p:cNvPr>
          <p:cNvSpPr/>
          <p:nvPr/>
        </p:nvSpPr>
        <p:spPr>
          <a:xfrm>
            <a:off x="6307931" y="2864644"/>
            <a:ext cx="471488" cy="428625"/>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1350" dirty="0">
                <a:solidFill>
                  <a:srgbClr val="FFFFFF"/>
                </a:solidFill>
                <a:latin typeface="Corbel" panose="020B0503020204020204"/>
              </a:rPr>
              <a:t>P4</a:t>
            </a:r>
          </a:p>
        </p:txBody>
      </p:sp>
      <p:sp>
        <p:nvSpPr>
          <p:cNvPr id="22" name="Rectangle 21">
            <a:extLst>
              <a:ext uri="{FF2B5EF4-FFF2-40B4-BE49-F238E27FC236}">
                <a16:creationId xmlns:a16="http://schemas.microsoft.com/office/drawing/2014/main" id="{DCB498EF-6712-4C68-86D8-4B343C026E3A}"/>
              </a:ext>
            </a:extLst>
          </p:cNvPr>
          <p:cNvSpPr/>
          <p:nvPr/>
        </p:nvSpPr>
        <p:spPr>
          <a:xfrm>
            <a:off x="6865144" y="2864644"/>
            <a:ext cx="471488" cy="428625"/>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1350" dirty="0">
                <a:solidFill>
                  <a:srgbClr val="FFFFFF"/>
                </a:solidFill>
                <a:latin typeface="Corbel" panose="020B0503020204020204"/>
              </a:rPr>
              <a:t>P4</a:t>
            </a:r>
          </a:p>
        </p:txBody>
      </p:sp>
      <p:sp>
        <p:nvSpPr>
          <p:cNvPr id="23" name="Rectangle 22">
            <a:extLst>
              <a:ext uri="{FF2B5EF4-FFF2-40B4-BE49-F238E27FC236}">
                <a16:creationId xmlns:a16="http://schemas.microsoft.com/office/drawing/2014/main" id="{F34B7E28-D337-47AE-9647-12C15AD41C4D}"/>
              </a:ext>
            </a:extLst>
          </p:cNvPr>
          <p:cNvSpPr/>
          <p:nvPr/>
        </p:nvSpPr>
        <p:spPr>
          <a:xfrm>
            <a:off x="6307931" y="2393156"/>
            <a:ext cx="471488" cy="428625"/>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1350" dirty="0">
                <a:solidFill>
                  <a:srgbClr val="FFFFFF"/>
                </a:solidFill>
                <a:latin typeface="Corbel" panose="020B0503020204020204"/>
              </a:rPr>
              <a:t>P4</a:t>
            </a:r>
          </a:p>
        </p:txBody>
      </p:sp>
      <p:sp>
        <p:nvSpPr>
          <p:cNvPr id="24" name="Rectangle 23">
            <a:extLst>
              <a:ext uri="{FF2B5EF4-FFF2-40B4-BE49-F238E27FC236}">
                <a16:creationId xmlns:a16="http://schemas.microsoft.com/office/drawing/2014/main" id="{40043307-F5C8-4F68-A9C2-F08C46ABFD26}"/>
              </a:ext>
            </a:extLst>
          </p:cNvPr>
          <p:cNvSpPr/>
          <p:nvPr/>
        </p:nvSpPr>
        <p:spPr>
          <a:xfrm>
            <a:off x="6858000" y="2393156"/>
            <a:ext cx="471488" cy="428625"/>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1350" dirty="0">
                <a:solidFill>
                  <a:srgbClr val="FFFFFF"/>
                </a:solidFill>
                <a:latin typeface="Corbel" panose="020B0503020204020204"/>
              </a:rPr>
              <a:t>P4</a:t>
            </a:r>
          </a:p>
        </p:txBody>
      </p:sp>
      <p:sp>
        <p:nvSpPr>
          <p:cNvPr id="25" name="Rectangle 24">
            <a:extLst>
              <a:ext uri="{FF2B5EF4-FFF2-40B4-BE49-F238E27FC236}">
                <a16:creationId xmlns:a16="http://schemas.microsoft.com/office/drawing/2014/main" id="{9804B430-051B-4172-9DBB-EBEA221B2A3A}"/>
              </a:ext>
            </a:extLst>
          </p:cNvPr>
          <p:cNvSpPr/>
          <p:nvPr/>
        </p:nvSpPr>
        <p:spPr>
          <a:xfrm>
            <a:off x="6307931" y="1914525"/>
            <a:ext cx="471488" cy="428625"/>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1350" dirty="0">
                <a:solidFill>
                  <a:srgbClr val="FFFFFF"/>
                </a:solidFill>
                <a:latin typeface="Corbel" panose="020B0503020204020204"/>
              </a:rPr>
              <a:t>P3</a:t>
            </a:r>
          </a:p>
        </p:txBody>
      </p:sp>
      <p:sp>
        <p:nvSpPr>
          <p:cNvPr id="26" name="Rectangle 25">
            <a:extLst>
              <a:ext uri="{FF2B5EF4-FFF2-40B4-BE49-F238E27FC236}">
                <a16:creationId xmlns:a16="http://schemas.microsoft.com/office/drawing/2014/main" id="{31C18A27-90E4-4250-B733-13C94CB38111}"/>
              </a:ext>
            </a:extLst>
          </p:cNvPr>
          <p:cNvSpPr/>
          <p:nvPr/>
        </p:nvSpPr>
        <p:spPr>
          <a:xfrm>
            <a:off x="6858000" y="1914525"/>
            <a:ext cx="471488" cy="428625"/>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1350" dirty="0">
                <a:solidFill>
                  <a:srgbClr val="FFFFFF"/>
                </a:solidFill>
                <a:latin typeface="Corbel" panose="020B0503020204020204"/>
              </a:rPr>
              <a:t>P3</a:t>
            </a:r>
          </a:p>
        </p:txBody>
      </p:sp>
      <p:sp>
        <p:nvSpPr>
          <p:cNvPr id="27" name="TextBox 26">
            <a:extLst>
              <a:ext uri="{FF2B5EF4-FFF2-40B4-BE49-F238E27FC236}">
                <a16:creationId xmlns:a16="http://schemas.microsoft.com/office/drawing/2014/main" id="{A2F1E0C4-D61A-462B-8BD5-A48080DB7CBB}"/>
              </a:ext>
            </a:extLst>
          </p:cNvPr>
          <p:cNvSpPr txBox="1"/>
          <p:nvPr/>
        </p:nvSpPr>
        <p:spPr>
          <a:xfrm>
            <a:off x="2126664" y="4223563"/>
            <a:ext cx="1559017" cy="300082"/>
          </a:xfrm>
          <a:prstGeom prst="rect">
            <a:avLst/>
          </a:prstGeom>
          <a:noFill/>
        </p:spPr>
        <p:txBody>
          <a:bodyPr wrap="none" rtlCol="0">
            <a:spAutoFit/>
          </a:bodyPr>
          <a:lstStyle/>
          <a:p>
            <a:pPr defTabSz="685800">
              <a:defRPr/>
            </a:pPr>
            <a:r>
              <a:rPr lang="en-US" sz="1350" b="1" dirty="0">
                <a:solidFill>
                  <a:srgbClr val="08293F"/>
                </a:solidFill>
                <a:latin typeface="Corbel" panose="020B0503020204020204"/>
              </a:rPr>
              <a:t>Start from Scratch</a:t>
            </a:r>
          </a:p>
        </p:txBody>
      </p:sp>
      <p:sp>
        <p:nvSpPr>
          <p:cNvPr id="28" name="TextBox 27">
            <a:extLst>
              <a:ext uri="{FF2B5EF4-FFF2-40B4-BE49-F238E27FC236}">
                <a16:creationId xmlns:a16="http://schemas.microsoft.com/office/drawing/2014/main" id="{1E451A39-D468-453E-A684-7809979342C4}"/>
              </a:ext>
            </a:extLst>
          </p:cNvPr>
          <p:cNvSpPr txBox="1"/>
          <p:nvPr/>
        </p:nvSpPr>
        <p:spPr>
          <a:xfrm>
            <a:off x="4628203" y="5222081"/>
            <a:ext cx="1446230" cy="300082"/>
          </a:xfrm>
          <a:prstGeom prst="rect">
            <a:avLst/>
          </a:prstGeom>
          <a:noFill/>
        </p:spPr>
        <p:txBody>
          <a:bodyPr wrap="none" rtlCol="0">
            <a:spAutoFit/>
          </a:bodyPr>
          <a:lstStyle/>
          <a:p>
            <a:pPr defTabSz="685800">
              <a:defRPr/>
            </a:pPr>
            <a:r>
              <a:rPr lang="en-US" sz="1350" b="1" dirty="0">
                <a:solidFill>
                  <a:srgbClr val="08293F"/>
                </a:solidFill>
                <a:latin typeface="Corbel" panose="020B0503020204020204"/>
              </a:rPr>
              <a:t>Delivery Projects</a:t>
            </a:r>
          </a:p>
        </p:txBody>
      </p:sp>
      <p:sp>
        <p:nvSpPr>
          <p:cNvPr id="29" name="TextBox 28">
            <a:extLst>
              <a:ext uri="{FF2B5EF4-FFF2-40B4-BE49-F238E27FC236}">
                <a16:creationId xmlns:a16="http://schemas.microsoft.com/office/drawing/2014/main" id="{F61F99F6-EF4E-4438-944B-4416BFED4E34}"/>
              </a:ext>
            </a:extLst>
          </p:cNvPr>
          <p:cNvSpPr txBox="1"/>
          <p:nvPr/>
        </p:nvSpPr>
        <p:spPr>
          <a:xfrm>
            <a:off x="6102025" y="5227648"/>
            <a:ext cx="1511952" cy="507831"/>
          </a:xfrm>
          <a:prstGeom prst="rect">
            <a:avLst/>
          </a:prstGeom>
          <a:noFill/>
        </p:spPr>
        <p:txBody>
          <a:bodyPr wrap="none" rtlCol="0">
            <a:spAutoFit/>
          </a:bodyPr>
          <a:lstStyle/>
          <a:p>
            <a:pPr algn="ctr" defTabSz="685800">
              <a:defRPr/>
            </a:pPr>
            <a:r>
              <a:rPr lang="en-US" sz="1350" b="1" dirty="0">
                <a:solidFill>
                  <a:srgbClr val="08293F"/>
                </a:solidFill>
                <a:latin typeface="Corbel" panose="020B0503020204020204"/>
              </a:rPr>
              <a:t>Remaining </a:t>
            </a:r>
          </a:p>
          <a:p>
            <a:pPr algn="ctr" defTabSz="685800">
              <a:defRPr/>
            </a:pPr>
            <a:r>
              <a:rPr lang="en-US" sz="1350" b="1" dirty="0">
                <a:solidFill>
                  <a:srgbClr val="08293F"/>
                </a:solidFill>
                <a:latin typeface="Corbel" panose="020B0503020204020204"/>
              </a:rPr>
              <a:t>Seniority Projects</a:t>
            </a:r>
          </a:p>
        </p:txBody>
      </p:sp>
      <p:sp>
        <p:nvSpPr>
          <p:cNvPr id="30" name="Slide Number Placeholder 5">
            <a:extLst>
              <a:ext uri="{FF2B5EF4-FFF2-40B4-BE49-F238E27FC236}">
                <a16:creationId xmlns:a16="http://schemas.microsoft.com/office/drawing/2014/main" id="{455E27D2-81F4-45FD-988C-11E5E2A2C081}"/>
              </a:ext>
            </a:extLst>
          </p:cNvPr>
          <p:cNvSpPr txBox="1">
            <a:spLocks/>
          </p:cNvSpPr>
          <p:nvPr/>
        </p:nvSpPr>
        <p:spPr>
          <a:xfrm>
            <a:off x="8747888" y="5537598"/>
            <a:ext cx="396113" cy="273844"/>
          </a:xfrm>
          <a:prstGeom prst="rect">
            <a:avLst/>
          </a:prstGeom>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fld id="{71AF279C-F903-5C4F-9E12-139067057548}" type="slidenum">
              <a:rPr lang="en-US" sz="825">
                <a:solidFill>
                  <a:srgbClr val="FFFFFF"/>
                </a:solidFill>
                <a:latin typeface="TransportNewMedium_gdi" pitchFamily="2" charset="77"/>
              </a:rPr>
              <a:pPr algn="ctr" defTabSz="685800">
                <a:defRPr/>
              </a:pPr>
              <a:t>21</a:t>
            </a:fld>
            <a:endParaRPr lang="en-US" sz="1050" dirty="0">
              <a:solidFill>
                <a:srgbClr val="FFFFFF"/>
              </a:solidFill>
              <a:latin typeface="TransportNewMedium_gdi" pitchFamily="2" charset="77"/>
            </a:endParaRPr>
          </a:p>
        </p:txBody>
      </p:sp>
    </p:spTree>
    <p:extLst>
      <p:ext uri="{BB962C8B-B14F-4D97-AF65-F5344CB8AC3E}">
        <p14:creationId xmlns:p14="http://schemas.microsoft.com/office/powerpoint/2010/main" val="34520724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349E9F4-EB9A-4BE9-B1B3-D007F9F68606}"/>
              </a:ext>
            </a:extLst>
          </p:cNvPr>
          <p:cNvSpPr/>
          <p:nvPr/>
        </p:nvSpPr>
        <p:spPr>
          <a:xfrm>
            <a:off x="1614488" y="4536283"/>
            <a:ext cx="2557463" cy="65008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1350" dirty="0">
                <a:solidFill>
                  <a:srgbClr val="FFFFFF"/>
                </a:solidFill>
                <a:latin typeface="Corbel" panose="020B0503020204020204"/>
              </a:rPr>
              <a:t>2024-2033 STIP</a:t>
            </a:r>
          </a:p>
        </p:txBody>
      </p:sp>
      <p:sp>
        <p:nvSpPr>
          <p:cNvPr id="5" name="Rectangle 4">
            <a:extLst>
              <a:ext uri="{FF2B5EF4-FFF2-40B4-BE49-F238E27FC236}">
                <a16:creationId xmlns:a16="http://schemas.microsoft.com/office/drawing/2014/main" id="{89B88E29-FBA1-4B5D-997B-926241741988}"/>
              </a:ext>
            </a:extLst>
          </p:cNvPr>
          <p:cNvSpPr/>
          <p:nvPr/>
        </p:nvSpPr>
        <p:spPr>
          <a:xfrm>
            <a:off x="3025379" y="3503623"/>
            <a:ext cx="471488" cy="428625"/>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srgbClr val="FFFFFF"/>
              </a:solidFill>
              <a:latin typeface="Corbel" panose="020B0503020204020204"/>
            </a:endParaRPr>
          </a:p>
        </p:txBody>
      </p:sp>
      <p:sp>
        <p:nvSpPr>
          <p:cNvPr id="6" name="Rectangle 5">
            <a:extLst>
              <a:ext uri="{FF2B5EF4-FFF2-40B4-BE49-F238E27FC236}">
                <a16:creationId xmlns:a16="http://schemas.microsoft.com/office/drawing/2014/main" id="{956A8F06-DB2A-4C4E-BE6F-A1245D4323B4}"/>
              </a:ext>
            </a:extLst>
          </p:cNvPr>
          <p:cNvSpPr/>
          <p:nvPr/>
        </p:nvSpPr>
        <p:spPr>
          <a:xfrm>
            <a:off x="3689747" y="3489335"/>
            <a:ext cx="471488" cy="428625"/>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srgbClr val="FFFFFF"/>
              </a:solidFill>
              <a:latin typeface="Corbel" panose="020B0503020204020204"/>
            </a:endParaRPr>
          </a:p>
        </p:txBody>
      </p:sp>
      <p:sp>
        <p:nvSpPr>
          <p:cNvPr id="7" name="Rectangle 6">
            <a:extLst>
              <a:ext uri="{FF2B5EF4-FFF2-40B4-BE49-F238E27FC236}">
                <a16:creationId xmlns:a16="http://schemas.microsoft.com/office/drawing/2014/main" id="{5D290497-475B-4DC4-ADB0-FC77EAF775A4}"/>
              </a:ext>
            </a:extLst>
          </p:cNvPr>
          <p:cNvSpPr/>
          <p:nvPr/>
        </p:nvSpPr>
        <p:spPr>
          <a:xfrm>
            <a:off x="1689497" y="3503623"/>
            <a:ext cx="471488" cy="428625"/>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srgbClr val="FFFFFF"/>
              </a:solidFill>
              <a:latin typeface="Corbel" panose="020B0503020204020204"/>
            </a:endParaRPr>
          </a:p>
        </p:txBody>
      </p:sp>
      <p:sp>
        <p:nvSpPr>
          <p:cNvPr id="8" name="Rectangle 7">
            <a:extLst>
              <a:ext uri="{FF2B5EF4-FFF2-40B4-BE49-F238E27FC236}">
                <a16:creationId xmlns:a16="http://schemas.microsoft.com/office/drawing/2014/main" id="{35C21402-07D1-41C0-8ABE-40BFC315BD36}"/>
              </a:ext>
            </a:extLst>
          </p:cNvPr>
          <p:cNvSpPr/>
          <p:nvPr/>
        </p:nvSpPr>
        <p:spPr>
          <a:xfrm>
            <a:off x="2357438" y="4021931"/>
            <a:ext cx="471488" cy="428625"/>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srgbClr val="FFFFFF"/>
              </a:solidFill>
              <a:latin typeface="Corbel" panose="020B0503020204020204"/>
            </a:endParaRPr>
          </a:p>
        </p:txBody>
      </p:sp>
      <p:sp>
        <p:nvSpPr>
          <p:cNvPr id="9" name="Rectangle 8">
            <a:extLst>
              <a:ext uri="{FF2B5EF4-FFF2-40B4-BE49-F238E27FC236}">
                <a16:creationId xmlns:a16="http://schemas.microsoft.com/office/drawing/2014/main" id="{B4378BCD-0969-43C8-9BFC-C8E93EDFDF6C}"/>
              </a:ext>
            </a:extLst>
          </p:cNvPr>
          <p:cNvSpPr/>
          <p:nvPr/>
        </p:nvSpPr>
        <p:spPr>
          <a:xfrm>
            <a:off x="1689497" y="4021931"/>
            <a:ext cx="471488" cy="428625"/>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srgbClr val="FFFFFF"/>
              </a:solidFill>
              <a:latin typeface="Corbel" panose="020B0503020204020204"/>
            </a:endParaRPr>
          </a:p>
        </p:txBody>
      </p:sp>
      <p:sp>
        <p:nvSpPr>
          <p:cNvPr id="10" name="Rectangle 9">
            <a:extLst>
              <a:ext uri="{FF2B5EF4-FFF2-40B4-BE49-F238E27FC236}">
                <a16:creationId xmlns:a16="http://schemas.microsoft.com/office/drawing/2014/main" id="{0FF7F8D0-39EF-42A7-9BFD-CD151EDFB423}"/>
              </a:ext>
            </a:extLst>
          </p:cNvPr>
          <p:cNvSpPr/>
          <p:nvPr/>
        </p:nvSpPr>
        <p:spPr>
          <a:xfrm>
            <a:off x="2357438" y="3503623"/>
            <a:ext cx="471488" cy="428625"/>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srgbClr val="FFFFFF"/>
              </a:solidFill>
              <a:latin typeface="Corbel" panose="020B0503020204020204"/>
            </a:endParaRPr>
          </a:p>
        </p:txBody>
      </p:sp>
      <p:sp>
        <p:nvSpPr>
          <p:cNvPr id="11" name="Rectangle 10">
            <a:extLst>
              <a:ext uri="{FF2B5EF4-FFF2-40B4-BE49-F238E27FC236}">
                <a16:creationId xmlns:a16="http://schemas.microsoft.com/office/drawing/2014/main" id="{82CFEAA7-9305-4E62-93DA-A57F0E7DB651}"/>
              </a:ext>
            </a:extLst>
          </p:cNvPr>
          <p:cNvSpPr/>
          <p:nvPr/>
        </p:nvSpPr>
        <p:spPr>
          <a:xfrm>
            <a:off x="3025379" y="4021931"/>
            <a:ext cx="471488" cy="428625"/>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srgbClr val="FFFFFF"/>
              </a:solidFill>
              <a:latin typeface="Corbel" panose="020B0503020204020204"/>
            </a:endParaRPr>
          </a:p>
        </p:txBody>
      </p:sp>
      <p:sp>
        <p:nvSpPr>
          <p:cNvPr id="12" name="Rectangle 11">
            <a:extLst>
              <a:ext uri="{FF2B5EF4-FFF2-40B4-BE49-F238E27FC236}">
                <a16:creationId xmlns:a16="http://schemas.microsoft.com/office/drawing/2014/main" id="{DE69BE2C-45D0-49F7-B3B3-39EAE3BE6FD6}"/>
              </a:ext>
            </a:extLst>
          </p:cNvPr>
          <p:cNvSpPr/>
          <p:nvPr/>
        </p:nvSpPr>
        <p:spPr>
          <a:xfrm>
            <a:off x="3689747" y="4021931"/>
            <a:ext cx="471488" cy="428625"/>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srgbClr val="FFFFFF"/>
              </a:solidFill>
              <a:latin typeface="Corbel" panose="020B0503020204020204"/>
            </a:endParaRPr>
          </a:p>
        </p:txBody>
      </p:sp>
      <p:sp>
        <p:nvSpPr>
          <p:cNvPr id="13" name="Rectangle 12">
            <a:extLst>
              <a:ext uri="{FF2B5EF4-FFF2-40B4-BE49-F238E27FC236}">
                <a16:creationId xmlns:a16="http://schemas.microsoft.com/office/drawing/2014/main" id="{58C5E4AF-9A7E-4C24-B83D-510BACB68B88}"/>
              </a:ext>
            </a:extLst>
          </p:cNvPr>
          <p:cNvSpPr/>
          <p:nvPr/>
        </p:nvSpPr>
        <p:spPr>
          <a:xfrm>
            <a:off x="6307931" y="4750594"/>
            <a:ext cx="471488" cy="428625"/>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1350" dirty="0">
                <a:solidFill>
                  <a:srgbClr val="FFFFFF"/>
                </a:solidFill>
                <a:latin typeface="Corbel" panose="020B0503020204020204"/>
              </a:rPr>
              <a:t>P5</a:t>
            </a:r>
          </a:p>
        </p:txBody>
      </p:sp>
      <p:sp>
        <p:nvSpPr>
          <p:cNvPr id="14" name="Rectangle 13">
            <a:extLst>
              <a:ext uri="{FF2B5EF4-FFF2-40B4-BE49-F238E27FC236}">
                <a16:creationId xmlns:a16="http://schemas.microsoft.com/office/drawing/2014/main" id="{56C2945B-0C63-45AC-96FA-5B0F17C25B85}"/>
              </a:ext>
            </a:extLst>
          </p:cNvPr>
          <p:cNvSpPr/>
          <p:nvPr/>
        </p:nvSpPr>
        <p:spPr>
          <a:xfrm>
            <a:off x="6865144" y="4750594"/>
            <a:ext cx="471488" cy="428625"/>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1350" dirty="0">
                <a:solidFill>
                  <a:srgbClr val="FFFFFF"/>
                </a:solidFill>
                <a:latin typeface="Corbel" panose="020B0503020204020204"/>
              </a:rPr>
              <a:t>P5</a:t>
            </a:r>
          </a:p>
        </p:txBody>
      </p:sp>
      <p:sp>
        <p:nvSpPr>
          <p:cNvPr id="15" name="Rectangle 14">
            <a:extLst>
              <a:ext uri="{FF2B5EF4-FFF2-40B4-BE49-F238E27FC236}">
                <a16:creationId xmlns:a16="http://schemas.microsoft.com/office/drawing/2014/main" id="{5FB20C39-457F-4038-AA41-1A4DD2F6DF91}"/>
              </a:ext>
            </a:extLst>
          </p:cNvPr>
          <p:cNvSpPr/>
          <p:nvPr/>
        </p:nvSpPr>
        <p:spPr>
          <a:xfrm>
            <a:off x="6307931" y="4279106"/>
            <a:ext cx="471488" cy="428625"/>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1350" dirty="0">
                <a:solidFill>
                  <a:srgbClr val="FFFFFF"/>
                </a:solidFill>
                <a:latin typeface="Corbel" panose="020B0503020204020204"/>
              </a:rPr>
              <a:t>P5</a:t>
            </a:r>
          </a:p>
        </p:txBody>
      </p:sp>
      <p:sp>
        <p:nvSpPr>
          <p:cNvPr id="16" name="Rectangle 15">
            <a:extLst>
              <a:ext uri="{FF2B5EF4-FFF2-40B4-BE49-F238E27FC236}">
                <a16:creationId xmlns:a16="http://schemas.microsoft.com/office/drawing/2014/main" id="{F27FFF91-ECE5-4B0B-97BE-39C03B7E36DC}"/>
              </a:ext>
            </a:extLst>
          </p:cNvPr>
          <p:cNvSpPr/>
          <p:nvPr/>
        </p:nvSpPr>
        <p:spPr>
          <a:xfrm>
            <a:off x="6865144" y="4279106"/>
            <a:ext cx="471488" cy="428625"/>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1350" dirty="0">
                <a:solidFill>
                  <a:srgbClr val="FFFFFF"/>
                </a:solidFill>
                <a:latin typeface="Corbel" panose="020B0503020204020204"/>
              </a:rPr>
              <a:t>P5</a:t>
            </a:r>
          </a:p>
        </p:txBody>
      </p:sp>
      <p:sp>
        <p:nvSpPr>
          <p:cNvPr id="17" name="Rectangle 16">
            <a:extLst>
              <a:ext uri="{FF2B5EF4-FFF2-40B4-BE49-F238E27FC236}">
                <a16:creationId xmlns:a16="http://schemas.microsoft.com/office/drawing/2014/main" id="{73034161-03AB-4E0A-A7F6-C9C5C9F91147}"/>
              </a:ext>
            </a:extLst>
          </p:cNvPr>
          <p:cNvSpPr/>
          <p:nvPr/>
        </p:nvSpPr>
        <p:spPr>
          <a:xfrm>
            <a:off x="6307931" y="3807619"/>
            <a:ext cx="471488" cy="428625"/>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1350" dirty="0">
                <a:solidFill>
                  <a:srgbClr val="FFFFFF"/>
                </a:solidFill>
                <a:latin typeface="Corbel" panose="020B0503020204020204"/>
              </a:rPr>
              <a:t>P5</a:t>
            </a:r>
          </a:p>
        </p:txBody>
      </p:sp>
      <p:sp>
        <p:nvSpPr>
          <p:cNvPr id="18" name="Rectangle 17">
            <a:extLst>
              <a:ext uri="{FF2B5EF4-FFF2-40B4-BE49-F238E27FC236}">
                <a16:creationId xmlns:a16="http://schemas.microsoft.com/office/drawing/2014/main" id="{E15C1F57-BB54-4EDE-A799-2868E952CD48}"/>
              </a:ext>
            </a:extLst>
          </p:cNvPr>
          <p:cNvSpPr/>
          <p:nvPr/>
        </p:nvSpPr>
        <p:spPr>
          <a:xfrm>
            <a:off x="6865144" y="3807619"/>
            <a:ext cx="471488" cy="428625"/>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1350" dirty="0">
                <a:solidFill>
                  <a:srgbClr val="FFFFFF"/>
                </a:solidFill>
                <a:latin typeface="Corbel" panose="020B0503020204020204"/>
              </a:rPr>
              <a:t>P5</a:t>
            </a:r>
          </a:p>
        </p:txBody>
      </p:sp>
      <p:sp>
        <p:nvSpPr>
          <p:cNvPr id="19" name="Rectangle 18">
            <a:extLst>
              <a:ext uri="{FF2B5EF4-FFF2-40B4-BE49-F238E27FC236}">
                <a16:creationId xmlns:a16="http://schemas.microsoft.com/office/drawing/2014/main" id="{F1742E4F-B93C-42D2-8E01-57A974361248}"/>
              </a:ext>
            </a:extLst>
          </p:cNvPr>
          <p:cNvSpPr/>
          <p:nvPr/>
        </p:nvSpPr>
        <p:spPr>
          <a:xfrm>
            <a:off x="6307931" y="3336131"/>
            <a:ext cx="471488" cy="428625"/>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1350" dirty="0">
                <a:solidFill>
                  <a:srgbClr val="FFFFFF"/>
                </a:solidFill>
                <a:latin typeface="Corbel" panose="020B0503020204020204"/>
              </a:rPr>
              <a:t>P4</a:t>
            </a:r>
          </a:p>
        </p:txBody>
      </p:sp>
      <p:sp>
        <p:nvSpPr>
          <p:cNvPr id="20" name="Rectangle 19">
            <a:extLst>
              <a:ext uri="{FF2B5EF4-FFF2-40B4-BE49-F238E27FC236}">
                <a16:creationId xmlns:a16="http://schemas.microsoft.com/office/drawing/2014/main" id="{92BA62E1-604F-453A-9024-54BFEEAB9EC4}"/>
              </a:ext>
            </a:extLst>
          </p:cNvPr>
          <p:cNvSpPr/>
          <p:nvPr/>
        </p:nvSpPr>
        <p:spPr>
          <a:xfrm>
            <a:off x="6865144" y="3336131"/>
            <a:ext cx="471488" cy="428625"/>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1350" dirty="0">
                <a:solidFill>
                  <a:srgbClr val="FFFFFF"/>
                </a:solidFill>
                <a:latin typeface="Corbel" panose="020B0503020204020204"/>
              </a:rPr>
              <a:t>P4</a:t>
            </a:r>
          </a:p>
        </p:txBody>
      </p:sp>
      <p:sp>
        <p:nvSpPr>
          <p:cNvPr id="21" name="Rectangle 20">
            <a:extLst>
              <a:ext uri="{FF2B5EF4-FFF2-40B4-BE49-F238E27FC236}">
                <a16:creationId xmlns:a16="http://schemas.microsoft.com/office/drawing/2014/main" id="{AC27A85D-2F82-40DA-9C82-D4DB65A3F820}"/>
              </a:ext>
            </a:extLst>
          </p:cNvPr>
          <p:cNvSpPr/>
          <p:nvPr/>
        </p:nvSpPr>
        <p:spPr>
          <a:xfrm>
            <a:off x="6307931" y="2864644"/>
            <a:ext cx="471488" cy="428625"/>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1350" dirty="0">
                <a:solidFill>
                  <a:srgbClr val="FFFFFF"/>
                </a:solidFill>
                <a:latin typeface="Corbel" panose="020B0503020204020204"/>
              </a:rPr>
              <a:t>P4</a:t>
            </a:r>
          </a:p>
        </p:txBody>
      </p:sp>
      <p:sp>
        <p:nvSpPr>
          <p:cNvPr id="22" name="Rectangle 21">
            <a:extLst>
              <a:ext uri="{FF2B5EF4-FFF2-40B4-BE49-F238E27FC236}">
                <a16:creationId xmlns:a16="http://schemas.microsoft.com/office/drawing/2014/main" id="{DCB498EF-6712-4C68-86D8-4B343C026E3A}"/>
              </a:ext>
            </a:extLst>
          </p:cNvPr>
          <p:cNvSpPr/>
          <p:nvPr/>
        </p:nvSpPr>
        <p:spPr>
          <a:xfrm>
            <a:off x="6865144" y="2864644"/>
            <a:ext cx="471488" cy="428625"/>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1350" dirty="0">
                <a:solidFill>
                  <a:srgbClr val="FFFFFF"/>
                </a:solidFill>
                <a:latin typeface="Corbel" panose="020B0503020204020204"/>
              </a:rPr>
              <a:t>P4</a:t>
            </a:r>
          </a:p>
        </p:txBody>
      </p:sp>
      <p:sp>
        <p:nvSpPr>
          <p:cNvPr id="23" name="Rectangle 22">
            <a:extLst>
              <a:ext uri="{FF2B5EF4-FFF2-40B4-BE49-F238E27FC236}">
                <a16:creationId xmlns:a16="http://schemas.microsoft.com/office/drawing/2014/main" id="{F34B7E28-D337-47AE-9647-12C15AD41C4D}"/>
              </a:ext>
            </a:extLst>
          </p:cNvPr>
          <p:cNvSpPr/>
          <p:nvPr/>
        </p:nvSpPr>
        <p:spPr>
          <a:xfrm>
            <a:off x="6307931" y="2393156"/>
            <a:ext cx="471488" cy="428625"/>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1350" dirty="0">
                <a:solidFill>
                  <a:srgbClr val="FFFFFF"/>
                </a:solidFill>
                <a:latin typeface="Corbel" panose="020B0503020204020204"/>
              </a:rPr>
              <a:t>P4</a:t>
            </a:r>
          </a:p>
        </p:txBody>
      </p:sp>
      <p:sp>
        <p:nvSpPr>
          <p:cNvPr id="24" name="Rectangle 23">
            <a:extLst>
              <a:ext uri="{FF2B5EF4-FFF2-40B4-BE49-F238E27FC236}">
                <a16:creationId xmlns:a16="http://schemas.microsoft.com/office/drawing/2014/main" id="{40043307-F5C8-4F68-A9C2-F08C46ABFD26}"/>
              </a:ext>
            </a:extLst>
          </p:cNvPr>
          <p:cNvSpPr/>
          <p:nvPr/>
        </p:nvSpPr>
        <p:spPr>
          <a:xfrm>
            <a:off x="6858000" y="2393156"/>
            <a:ext cx="471488" cy="428625"/>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1350" dirty="0">
                <a:solidFill>
                  <a:srgbClr val="FFFFFF"/>
                </a:solidFill>
                <a:latin typeface="Corbel" panose="020B0503020204020204"/>
              </a:rPr>
              <a:t>P4</a:t>
            </a:r>
          </a:p>
        </p:txBody>
      </p:sp>
      <p:sp>
        <p:nvSpPr>
          <p:cNvPr id="25" name="Rectangle 24">
            <a:extLst>
              <a:ext uri="{FF2B5EF4-FFF2-40B4-BE49-F238E27FC236}">
                <a16:creationId xmlns:a16="http://schemas.microsoft.com/office/drawing/2014/main" id="{9804B430-051B-4172-9DBB-EBEA221B2A3A}"/>
              </a:ext>
            </a:extLst>
          </p:cNvPr>
          <p:cNvSpPr/>
          <p:nvPr/>
        </p:nvSpPr>
        <p:spPr>
          <a:xfrm>
            <a:off x="6307931" y="1914525"/>
            <a:ext cx="471488" cy="428625"/>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1350" dirty="0">
                <a:solidFill>
                  <a:srgbClr val="FFFFFF"/>
                </a:solidFill>
                <a:latin typeface="Corbel" panose="020B0503020204020204"/>
              </a:rPr>
              <a:t>P3</a:t>
            </a:r>
          </a:p>
        </p:txBody>
      </p:sp>
      <p:sp>
        <p:nvSpPr>
          <p:cNvPr id="26" name="Rectangle 25">
            <a:extLst>
              <a:ext uri="{FF2B5EF4-FFF2-40B4-BE49-F238E27FC236}">
                <a16:creationId xmlns:a16="http://schemas.microsoft.com/office/drawing/2014/main" id="{31C18A27-90E4-4250-B733-13C94CB38111}"/>
              </a:ext>
            </a:extLst>
          </p:cNvPr>
          <p:cNvSpPr/>
          <p:nvPr/>
        </p:nvSpPr>
        <p:spPr>
          <a:xfrm>
            <a:off x="6858000" y="1914525"/>
            <a:ext cx="471488" cy="428625"/>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1350" dirty="0">
                <a:solidFill>
                  <a:srgbClr val="FFFFFF"/>
                </a:solidFill>
                <a:latin typeface="Corbel" panose="020B0503020204020204"/>
              </a:rPr>
              <a:t>P3</a:t>
            </a:r>
          </a:p>
        </p:txBody>
      </p:sp>
      <p:sp>
        <p:nvSpPr>
          <p:cNvPr id="27" name="TextBox 26">
            <a:extLst>
              <a:ext uri="{FF2B5EF4-FFF2-40B4-BE49-F238E27FC236}">
                <a16:creationId xmlns:a16="http://schemas.microsoft.com/office/drawing/2014/main" id="{A2F1E0C4-D61A-462B-8BD5-A48080DB7CBB}"/>
              </a:ext>
            </a:extLst>
          </p:cNvPr>
          <p:cNvSpPr txBox="1"/>
          <p:nvPr/>
        </p:nvSpPr>
        <p:spPr>
          <a:xfrm>
            <a:off x="4246960" y="3779558"/>
            <a:ext cx="1831373" cy="507831"/>
          </a:xfrm>
          <a:prstGeom prst="rect">
            <a:avLst/>
          </a:prstGeom>
          <a:noFill/>
        </p:spPr>
        <p:txBody>
          <a:bodyPr wrap="square" rtlCol="0">
            <a:spAutoFit/>
          </a:bodyPr>
          <a:lstStyle/>
          <a:p>
            <a:pPr defTabSz="685800">
              <a:defRPr/>
            </a:pPr>
            <a:r>
              <a:rPr lang="en-US" sz="1350" b="1" dirty="0">
                <a:solidFill>
                  <a:srgbClr val="08293F"/>
                </a:solidFill>
                <a:latin typeface="Corbel" panose="020B0503020204020204"/>
              </a:rPr>
              <a:t>Add Delivery </a:t>
            </a:r>
          </a:p>
          <a:p>
            <a:pPr defTabSz="685800">
              <a:defRPr/>
            </a:pPr>
            <a:r>
              <a:rPr lang="en-US" sz="1350" b="1" dirty="0">
                <a:solidFill>
                  <a:srgbClr val="08293F"/>
                </a:solidFill>
                <a:latin typeface="Corbel" panose="020B0503020204020204"/>
              </a:rPr>
              <a:t>Projects</a:t>
            </a:r>
          </a:p>
        </p:txBody>
      </p:sp>
      <p:sp>
        <p:nvSpPr>
          <p:cNvPr id="28" name="Title 1">
            <a:extLst>
              <a:ext uri="{FF2B5EF4-FFF2-40B4-BE49-F238E27FC236}">
                <a16:creationId xmlns:a16="http://schemas.microsoft.com/office/drawing/2014/main" id="{583C6657-C3ED-4DC1-863A-48DEF95DCD81}"/>
              </a:ext>
            </a:extLst>
          </p:cNvPr>
          <p:cNvSpPr txBox="1">
            <a:spLocks/>
          </p:cNvSpPr>
          <p:nvPr/>
        </p:nvSpPr>
        <p:spPr>
          <a:xfrm>
            <a:off x="325925" y="1160713"/>
            <a:ext cx="8426513" cy="215248"/>
          </a:xfrm>
          <a:prstGeom prst="rect">
            <a:avLst/>
          </a:prstGeom>
        </p:spPr>
        <p:txBody>
          <a:bodyPr vert="horz" lIns="68580" tIns="34290" rIns="68580" bIns="34290" rtlCol="0" anchor="ctr">
            <a:noAutofit/>
          </a:bodyPr>
          <a:lstStyle>
            <a:lvl1pPr algn="l" defTabSz="685800" rtl="0" eaLnBrk="1" latinLnBrk="0" hangingPunct="1">
              <a:lnSpc>
                <a:spcPct val="90000"/>
              </a:lnSpc>
              <a:spcBef>
                <a:spcPct val="0"/>
              </a:spcBef>
              <a:buNone/>
              <a:defRPr sz="2400" kern="1200">
                <a:solidFill>
                  <a:srgbClr val="082940"/>
                </a:solidFill>
                <a:latin typeface="TransportNewMedium_gdi" pitchFamily="2" charset="77"/>
                <a:ea typeface="+mj-ea"/>
                <a:cs typeface="+mj-cs"/>
              </a:defRPr>
            </a:lvl1pPr>
          </a:lstStyle>
          <a:p>
            <a:pPr defTabSz="514350">
              <a:defRPr/>
            </a:pPr>
            <a:r>
              <a:rPr lang="en-US" dirty="0"/>
              <a:t>2024-2033 STIP Development – Visual</a:t>
            </a:r>
          </a:p>
        </p:txBody>
      </p:sp>
      <p:sp>
        <p:nvSpPr>
          <p:cNvPr id="30" name="TextBox 29">
            <a:extLst>
              <a:ext uri="{FF2B5EF4-FFF2-40B4-BE49-F238E27FC236}">
                <a16:creationId xmlns:a16="http://schemas.microsoft.com/office/drawing/2014/main" id="{BF814742-0301-46DD-AAE0-88A7A76B655C}"/>
              </a:ext>
            </a:extLst>
          </p:cNvPr>
          <p:cNvSpPr txBox="1"/>
          <p:nvPr/>
        </p:nvSpPr>
        <p:spPr>
          <a:xfrm>
            <a:off x="6109167" y="5212540"/>
            <a:ext cx="1511952" cy="507831"/>
          </a:xfrm>
          <a:prstGeom prst="rect">
            <a:avLst/>
          </a:prstGeom>
          <a:noFill/>
        </p:spPr>
        <p:txBody>
          <a:bodyPr wrap="none" rtlCol="0">
            <a:spAutoFit/>
          </a:bodyPr>
          <a:lstStyle/>
          <a:p>
            <a:pPr algn="ctr" defTabSz="685800">
              <a:defRPr/>
            </a:pPr>
            <a:r>
              <a:rPr lang="en-US" sz="1350" b="1" dirty="0">
                <a:solidFill>
                  <a:srgbClr val="08293F"/>
                </a:solidFill>
                <a:latin typeface="Corbel" panose="020B0503020204020204"/>
              </a:rPr>
              <a:t>Remaining </a:t>
            </a:r>
          </a:p>
          <a:p>
            <a:pPr algn="ctr" defTabSz="685800">
              <a:defRPr/>
            </a:pPr>
            <a:r>
              <a:rPr lang="en-US" sz="1350" b="1" dirty="0">
                <a:solidFill>
                  <a:srgbClr val="08293F"/>
                </a:solidFill>
                <a:latin typeface="Corbel" panose="020B0503020204020204"/>
              </a:rPr>
              <a:t>Seniority Projects</a:t>
            </a:r>
          </a:p>
        </p:txBody>
      </p:sp>
      <p:sp>
        <p:nvSpPr>
          <p:cNvPr id="29" name="Slide Number Placeholder 5">
            <a:extLst>
              <a:ext uri="{FF2B5EF4-FFF2-40B4-BE49-F238E27FC236}">
                <a16:creationId xmlns:a16="http://schemas.microsoft.com/office/drawing/2014/main" id="{F73FB940-E6A5-423B-BBCB-83AEC1415704}"/>
              </a:ext>
            </a:extLst>
          </p:cNvPr>
          <p:cNvSpPr txBox="1">
            <a:spLocks/>
          </p:cNvSpPr>
          <p:nvPr/>
        </p:nvSpPr>
        <p:spPr>
          <a:xfrm>
            <a:off x="8747888" y="5537598"/>
            <a:ext cx="396113" cy="273844"/>
          </a:xfrm>
          <a:prstGeom prst="rect">
            <a:avLst/>
          </a:prstGeom>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fld id="{71AF279C-F903-5C4F-9E12-139067057548}" type="slidenum">
              <a:rPr lang="en-US" sz="825">
                <a:solidFill>
                  <a:srgbClr val="FFFFFF"/>
                </a:solidFill>
                <a:latin typeface="TransportNewMedium_gdi" pitchFamily="2" charset="77"/>
              </a:rPr>
              <a:pPr algn="ctr" defTabSz="685800">
                <a:defRPr/>
              </a:pPr>
              <a:t>22</a:t>
            </a:fld>
            <a:endParaRPr lang="en-US" sz="1050" dirty="0">
              <a:solidFill>
                <a:srgbClr val="FFFFFF"/>
              </a:solidFill>
              <a:latin typeface="TransportNewMedium_gdi" pitchFamily="2" charset="77"/>
            </a:endParaRPr>
          </a:p>
        </p:txBody>
      </p:sp>
    </p:spTree>
    <p:extLst>
      <p:ext uri="{BB962C8B-B14F-4D97-AF65-F5344CB8AC3E}">
        <p14:creationId xmlns:p14="http://schemas.microsoft.com/office/powerpoint/2010/main" val="41805267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349E9F4-EB9A-4BE9-B1B3-D007F9F68606}"/>
              </a:ext>
            </a:extLst>
          </p:cNvPr>
          <p:cNvSpPr/>
          <p:nvPr/>
        </p:nvSpPr>
        <p:spPr>
          <a:xfrm>
            <a:off x="1621632" y="4493420"/>
            <a:ext cx="2557463" cy="65008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1350" dirty="0">
                <a:solidFill>
                  <a:srgbClr val="FFFFFF"/>
                </a:solidFill>
                <a:latin typeface="Corbel" panose="020B0503020204020204"/>
              </a:rPr>
              <a:t>2024-2033 STIP</a:t>
            </a:r>
          </a:p>
        </p:txBody>
      </p:sp>
      <p:sp>
        <p:nvSpPr>
          <p:cNvPr id="5" name="Rectangle 4">
            <a:extLst>
              <a:ext uri="{FF2B5EF4-FFF2-40B4-BE49-F238E27FC236}">
                <a16:creationId xmlns:a16="http://schemas.microsoft.com/office/drawing/2014/main" id="{89B88E29-FBA1-4B5D-997B-926241741988}"/>
              </a:ext>
            </a:extLst>
          </p:cNvPr>
          <p:cNvSpPr/>
          <p:nvPr/>
        </p:nvSpPr>
        <p:spPr>
          <a:xfrm>
            <a:off x="3032523" y="3460760"/>
            <a:ext cx="471488" cy="428625"/>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srgbClr val="FFFFFF"/>
              </a:solidFill>
              <a:latin typeface="Corbel" panose="020B0503020204020204"/>
            </a:endParaRPr>
          </a:p>
        </p:txBody>
      </p:sp>
      <p:sp>
        <p:nvSpPr>
          <p:cNvPr id="6" name="Rectangle 5">
            <a:extLst>
              <a:ext uri="{FF2B5EF4-FFF2-40B4-BE49-F238E27FC236}">
                <a16:creationId xmlns:a16="http://schemas.microsoft.com/office/drawing/2014/main" id="{956A8F06-DB2A-4C4E-BE6F-A1245D4323B4}"/>
              </a:ext>
            </a:extLst>
          </p:cNvPr>
          <p:cNvSpPr/>
          <p:nvPr/>
        </p:nvSpPr>
        <p:spPr>
          <a:xfrm>
            <a:off x="3696891" y="3446473"/>
            <a:ext cx="471488" cy="428625"/>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srgbClr val="FFFFFF"/>
              </a:solidFill>
              <a:latin typeface="Corbel" panose="020B0503020204020204"/>
            </a:endParaRPr>
          </a:p>
        </p:txBody>
      </p:sp>
      <p:sp>
        <p:nvSpPr>
          <p:cNvPr id="7" name="Rectangle 6">
            <a:extLst>
              <a:ext uri="{FF2B5EF4-FFF2-40B4-BE49-F238E27FC236}">
                <a16:creationId xmlns:a16="http://schemas.microsoft.com/office/drawing/2014/main" id="{5D290497-475B-4DC4-ADB0-FC77EAF775A4}"/>
              </a:ext>
            </a:extLst>
          </p:cNvPr>
          <p:cNvSpPr/>
          <p:nvPr/>
        </p:nvSpPr>
        <p:spPr>
          <a:xfrm>
            <a:off x="1696641" y="3460760"/>
            <a:ext cx="471488" cy="428625"/>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srgbClr val="FFFFFF"/>
              </a:solidFill>
              <a:latin typeface="Corbel" panose="020B0503020204020204"/>
            </a:endParaRPr>
          </a:p>
        </p:txBody>
      </p:sp>
      <p:sp>
        <p:nvSpPr>
          <p:cNvPr id="8" name="Rectangle 7">
            <a:extLst>
              <a:ext uri="{FF2B5EF4-FFF2-40B4-BE49-F238E27FC236}">
                <a16:creationId xmlns:a16="http://schemas.microsoft.com/office/drawing/2014/main" id="{35C21402-07D1-41C0-8ABE-40BFC315BD36}"/>
              </a:ext>
            </a:extLst>
          </p:cNvPr>
          <p:cNvSpPr/>
          <p:nvPr/>
        </p:nvSpPr>
        <p:spPr>
          <a:xfrm>
            <a:off x="2364582" y="3979069"/>
            <a:ext cx="471488" cy="428625"/>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srgbClr val="FFFFFF"/>
              </a:solidFill>
              <a:latin typeface="Corbel" panose="020B0503020204020204"/>
            </a:endParaRPr>
          </a:p>
        </p:txBody>
      </p:sp>
      <p:sp>
        <p:nvSpPr>
          <p:cNvPr id="9" name="Rectangle 8">
            <a:extLst>
              <a:ext uri="{FF2B5EF4-FFF2-40B4-BE49-F238E27FC236}">
                <a16:creationId xmlns:a16="http://schemas.microsoft.com/office/drawing/2014/main" id="{B4378BCD-0969-43C8-9BFC-C8E93EDFDF6C}"/>
              </a:ext>
            </a:extLst>
          </p:cNvPr>
          <p:cNvSpPr/>
          <p:nvPr/>
        </p:nvSpPr>
        <p:spPr>
          <a:xfrm>
            <a:off x="1696641" y="3979069"/>
            <a:ext cx="471488" cy="428625"/>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srgbClr val="FFFFFF"/>
              </a:solidFill>
              <a:latin typeface="Corbel" panose="020B0503020204020204"/>
            </a:endParaRPr>
          </a:p>
        </p:txBody>
      </p:sp>
      <p:sp>
        <p:nvSpPr>
          <p:cNvPr id="10" name="Rectangle 9">
            <a:extLst>
              <a:ext uri="{FF2B5EF4-FFF2-40B4-BE49-F238E27FC236}">
                <a16:creationId xmlns:a16="http://schemas.microsoft.com/office/drawing/2014/main" id="{0FF7F8D0-39EF-42A7-9BFD-CD151EDFB423}"/>
              </a:ext>
            </a:extLst>
          </p:cNvPr>
          <p:cNvSpPr/>
          <p:nvPr/>
        </p:nvSpPr>
        <p:spPr>
          <a:xfrm>
            <a:off x="2364582" y="3460760"/>
            <a:ext cx="471488" cy="428625"/>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srgbClr val="FFFFFF"/>
              </a:solidFill>
              <a:latin typeface="Corbel" panose="020B0503020204020204"/>
            </a:endParaRPr>
          </a:p>
        </p:txBody>
      </p:sp>
      <p:sp>
        <p:nvSpPr>
          <p:cNvPr id="11" name="Rectangle 10">
            <a:extLst>
              <a:ext uri="{FF2B5EF4-FFF2-40B4-BE49-F238E27FC236}">
                <a16:creationId xmlns:a16="http://schemas.microsoft.com/office/drawing/2014/main" id="{82CFEAA7-9305-4E62-93DA-A57F0E7DB651}"/>
              </a:ext>
            </a:extLst>
          </p:cNvPr>
          <p:cNvSpPr/>
          <p:nvPr/>
        </p:nvSpPr>
        <p:spPr>
          <a:xfrm>
            <a:off x="3032523" y="3979069"/>
            <a:ext cx="471488" cy="428625"/>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srgbClr val="FFFFFF"/>
              </a:solidFill>
              <a:latin typeface="Corbel" panose="020B0503020204020204"/>
            </a:endParaRPr>
          </a:p>
        </p:txBody>
      </p:sp>
      <p:sp>
        <p:nvSpPr>
          <p:cNvPr id="12" name="Rectangle 11">
            <a:extLst>
              <a:ext uri="{FF2B5EF4-FFF2-40B4-BE49-F238E27FC236}">
                <a16:creationId xmlns:a16="http://schemas.microsoft.com/office/drawing/2014/main" id="{DE69BE2C-45D0-49F7-B3B3-39EAE3BE6FD6}"/>
              </a:ext>
            </a:extLst>
          </p:cNvPr>
          <p:cNvSpPr/>
          <p:nvPr/>
        </p:nvSpPr>
        <p:spPr>
          <a:xfrm>
            <a:off x="3696891" y="3979069"/>
            <a:ext cx="471488" cy="428625"/>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srgbClr val="FFFFFF"/>
              </a:solidFill>
              <a:latin typeface="Corbel" panose="020B0503020204020204"/>
            </a:endParaRPr>
          </a:p>
        </p:txBody>
      </p:sp>
      <p:sp>
        <p:nvSpPr>
          <p:cNvPr id="13" name="Rectangle 12">
            <a:extLst>
              <a:ext uri="{FF2B5EF4-FFF2-40B4-BE49-F238E27FC236}">
                <a16:creationId xmlns:a16="http://schemas.microsoft.com/office/drawing/2014/main" id="{58C5E4AF-9A7E-4C24-B83D-510BACB68B88}"/>
              </a:ext>
            </a:extLst>
          </p:cNvPr>
          <p:cNvSpPr/>
          <p:nvPr/>
        </p:nvSpPr>
        <p:spPr>
          <a:xfrm>
            <a:off x="6315075" y="4707731"/>
            <a:ext cx="471488" cy="428625"/>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1350" dirty="0">
                <a:solidFill>
                  <a:srgbClr val="FFFFFF"/>
                </a:solidFill>
                <a:latin typeface="Corbel" panose="020B0503020204020204"/>
              </a:rPr>
              <a:t>P5</a:t>
            </a:r>
          </a:p>
        </p:txBody>
      </p:sp>
      <p:sp>
        <p:nvSpPr>
          <p:cNvPr id="14" name="Rectangle 13">
            <a:extLst>
              <a:ext uri="{FF2B5EF4-FFF2-40B4-BE49-F238E27FC236}">
                <a16:creationId xmlns:a16="http://schemas.microsoft.com/office/drawing/2014/main" id="{56C2945B-0C63-45AC-96FA-5B0F17C25B85}"/>
              </a:ext>
            </a:extLst>
          </p:cNvPr>
          <p:cNvSpPr/>
          <p:nvPr/>
        </p:nvSpPr>
        <p:spPr>
          <a:xfrm>
            <a:off x="6872287" y="4707731"/>
            <a:ext cx="471488" cy="428625"/>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1350" dirty="0">
                <a:solidFill>
                  <a:srgbClr val="FFFFFF"/>
                </a:solidFill>
                <a:latin typeface="Corbel" panose="020B0503020204020204"/>
              </a:rPr>
              <a:t>P5</a:t>
            </a:r>
          </a:p>
        </p:txBody>
      </p:sp>
      <p:sp>
        <p:nvSpPr>
          <p:cNvPr id="15" name="Rectangle 14">
            <a:extLst>
              <a:ext uri="{FF2B5EF4-FFF2-40B4-BE49-F238E27FC236}">
                <a16:creationId xmlns:a16="http://schemas.microsoft.com/office/drawing/2014/main" id="{5FB20C39-457F-4038-AA41-1A4DD2F6DF91}"/>
              </a:ext>
            </a:extLst>
          </p:cNvPr>
          <p:cNvSpPr/>
          <p:nvPr/>
        </p:nvSpPr>
        <p:spPr>
          <a:xfrm>
            <a:off x="6315075" y="4236244"/>
            <a:ext cx="471488" cy="428625"/>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1350" dirty="0">
                <a:solidFill>
                  <a:srgbClr val="FFFFFF"/>
                </a:solidFill>
                <a:latin typeface="Corbel" panose="020B0503020204020204"/>
              </a:rPr>
              <a:t>P5</a:t>
            </a:r>
          </a:p>
        </p:txBody>
      </p:sp>
      <p:sp>
        <p:nvSpPr>
          <p:cNvPr id="16" name="Rectangle 15">
            <a:extLst>
              <a:ext uri="{FF2B5EF4-FFF2-40B4-BE49-F238E27FC236}">
                <a16:creationId xmlns:a16="http://schemas.microsoft.com/office/drawing/2014/main" id="{F27FFF91-ECE5-4B0B-97BE-39C03B7E36DC}"/>
              </a:ext>
            </a:extLst>
          </p:cNvPr>
          <p:cNvSpPr/>
          <p:nvPr/>
        </p:nvSpPr>
        <p:spPr>
          <a:xfrm>
            <a:off x="6872287" y="4236244"/>
            <a:ext cx="471488" cy="428625"/>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1350" dirty="0">
                <a:solidFill>
                  <a:srgbClr val="FFFFFF"/>
                </a:solidFill>
                <a:latin typeface="Corbel" panose="020B0503020204020204"/>
              </a:rPr>
              <a:t>P5</a:t>
            </a:r>
          </a:p>
        </p:txBody>
      </p:sp>
      <p:sp>
        <p:nvSpPr>
          <p:cNvPr id="17" name="Rectangle 16">
            <a:extLst>
              <a:ext uri="{FF2B5EF4-FFF2-40B4-BE49-F238E27FC236}">
                <a16:creationId xmlns:a16="http://schemas.microsoft.com/office/drawing/2014/main" id="{73034161-03AB-4E0A-A7F6-C9C5C9F91147}"/>
              </a:ext>
            </a:extLst>
          </p:cNvPr>
          <p:cNvSpPr/>
          <p:nvPr/>
        </p:nvSpPr>
        <p:spPr>
          <a:xfrm>
            <a:off x="6315075" y="3764756"/>
            <a:ext cx="471488" cy="428625"/>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1350" dirty="0">
                <a:solidFill>
                  <a:srgbClr val="FFFFFF"/>
                </a:solidFill>
                <a:latin typeface="Corbel" panose="020B0503020204020204"/>
              </a:rPr>
              <a:t>P5</a:t>
            </a:r>
          </a:p>
        </p:txBody>
      </p:sp>
      <p:sp>
        <p:nvSpPr>
          <p:cNvPr id="18" name="Rectangle 17">
            <a:extLst>
              <a:ext uri="{FF2B5EF4-FFF2-40B4-BE49-F238E27FC236}">
                <a16:creationId xmlns:a16="http://schemas.microsoft.com/office/drawing/2014/main" id="{E15C1F57-BB54-4EDE-A799-2868E952CD48}"/>
              </a:ext>
            </a:extLst>
          </p:cNvPr>
          <p:cNvSpPr/>
          <p:nvPr/>
        </p:nvSpPr>
        <p:spPr>
          <a:xfrm>
            <a:off x="6872287" y="3764756"/>
            <a:ext cx="471488" cy="428625"/>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1350" dirty="0">
                <a:solidFill>
                  <a:srgbClr val="FFFFFF"/>
                </a:solidFill>
                <a:latin typeface="Corbel" panose="020B0503020204020204"/>
              </a:rPr>
              <a:t>P5</a:t>
            </a:r>
          </a:p>
        </p:txBody>
      </p:sp>
      <p:sp>
        <p:nvSpPr>
          <p:cNvPr id="19" name="Rectangle 18">
            <a:extLst>
              <a:ext uri="{FF2B5EF4-FFF2-40B4-BE49-F238E27FC236}">
                <a16:creationId xmlns:a16="http://schemas.microsoft.com/office/drawing/2014/main" id="{F1742E4F-B93C-42D2-8E01-57A974361248}"/>
              </a:ext>
            </a:extLst>
          </p:cNvPr>
          <p:cNvSpPr/>
          <p:nvPr/>
        </p:nvSpPr>
        <p:spPr>
          <a:xfrm>
            <a:off x="6315075" y="3293269"/>
            <a:ext cx="471488" cy="428625"/>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1350" dirty="0">
                <a:solidFill>
                  <a:srgbClr val="FFFFFF"/>
                </a:solidFill>
                <a:latin typeface="Corbel" panose="020B0503020204020204"/>
              </a:rPr>
              <a:t>P4</a:t>
            </a:r>
          </a:p>
        </p:txBody>
      </p:sp>
      <p:sp>
        <p:nvSpPr>
          <p:cNvPr id="20" name="Rectangle 19">
            <a:extLst>
              <a:ext uri="{FF2B5EF4-FFF2-40B4-BE49-F238E27FC236}">
                <a16:creationId xmlns:a16="http://schemas.microsoft.com/office/drawing/2014/main" id="{92BA62E1-604F-453A-9024-54BFEEAB9EC4}"/>
              </a:ext>
            </a:extLst>
          </p:cNvPr>
          <p:cNvSpPr/>
          <p:nvPr/>
        </p:nvSpPr>
        <p:spPr>
          <a:xfrm>
            <a:off x="6872287" y="3293269"/>
            <a:ext cx="471488" cy="428625"/>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1350" dirty="0">
                <a:solidFill>
                  <a:srgbClr val="FFFFFF"/>
                </a:solidFill>
                <a:latin typeface="Corbel" panose="020B0503020204020204"/>
              </a:rPr>
              <a:t>P4</a:t>
            </a:r>
          </a:p>
        </p:txBody>
      </p:sp>
      <p:sp>
        <p:nvSpPr>
          <p:cNvPr id="21" name="Rectangle 20">
            <a:extLst>
              <a:ext uri="{FF2B5EF4-FFF2-40B4-BE49-F238E27FC236}">
                <a16:creationId xmlns:a16="http://schemas.microsoft.com/office/drawing/2014/main" id="{AC27A85D-2F82-40DA-9C82-D4DB65A3F820}"/>
              </a:ext>
            </a:extLst>
          </p:cNvPr>
          <p:cNvSpPr/>
          <p:nvPr/>
        </p:nvSpPr>
        <p:spPr>
          <a:xfrm>
            <a:off x="6315075" y="2821781"/>
            <a:ext cx="471488" cy="428625"/>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1350" dirty="0">
                <a:solidFill>
                  <a:srgbClr val="FFFFFF"/>
                </a:solidFill>
                <a:latin typeface="Corbel" panose="020B0503020204020204"/>
              </a:rPr>
              <a:t>P4</a:t>
            </a:r>
          </a:p>
        </p:txBody>
      </p:sp>
      <p:sp>
        <p:nvSpPr>
          <p:cNvPr id="22" name="Rectangle 21">
            <a:extLst>
              <a:ext uri="{FF2B5EF4-FFF2-40B4-BE49-F238E27FC236}">
                <a16:creationId xmlns:a16="http://schemas.microsoft.com/office/drawing/2014/main" id="{DCB498EF-6712-4C68-86D8-4B343C026E3A}"/>
              </a:ext>
            </a:extLst>
          </p:cNvPr>
          <p:cNvSpPr/>
          <p:nvPr/>
        </p:nvSpPr>
        <p:spPr>
          <a:xfrm>
            <a:off x="6872287" y="2821781"/>
            <a:ext cx="471488" cy="428625"/>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1350" dirty="0">
                <a:solidFill>
                  <a:srgbClr val="FFFFFF"/>
                </a:solidFill>
                <a:latin typeface="Corbel" panose="020B0503020204020204"/>
              </a:rPr>
              <a:t>P4</a:t>
            </a:r>
          </a:p>
        </p:txBody>
      </p:sp>
      <p:sp>
        <p:nvSpPr>
          <p:cNvPr id="23" name="Rectangle 22">
            <a:extLst>
              <a:ext uri="{FF2B5EF4-FFF2-40B4-BE49-F238E27FC236}">
                <a16:creationId xmlns:a16="http://schemas.microsoft.com/office/drawing/2014/main" id="{F34B7E28-D337-47AE-9647-12C15AD41C4D}"/>
              </a:ext>
            </a:extLst>
          </p:cNvPr>
          <p:cNvSpPr/>
          <p:nvPr/>
        </p:nvSpPr>
        <p:spPr>
          <a:xfrm>
            <a:off x="3032523" y="2937287"/>
            <a:ext cx="471488" cy="428625"/>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1350" dirty="0">
                <a:solidFill>
                  <a:srgbClr val="FFFFFF"/>
                </a:solidFill>
                <a:latin typeface="Corbel" panose="020B0503020204020204"/>
              </a:rPr>
              <a:t>P4</a:t>
            </a:r>
          </a:p>
        </p:txBody>
      </p:sp>
      <p:sp>
        <p:nvSpPr>
          <p:cNvPr id="24" name="Rectangle 23">
            <a:extLst>
              <a:ext uri="{FF2B5EF4-FFF2-40B4-BE49-F238E27FC236}">
                <a16:creationId xmlns:a16="http://schemas.microsoft.com/office/drawing/2014/main" id="{40043307-F5C8-4F68-A9C2-F08C46ABFD26}"/>
              </a:ext>
            </a:extLst>
          </p:cNvPr>
          <p:cNvSpPr/>
          <p:nvPr/>
        </p:nvSpPr>
        <p:spPr>
          <a:xfrm>
            <a:off x="3696891" y="2927825"/>
            <a:ext cx="471488" cy="428625"/>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1350" dirty="0">
                <a:solidFill>
                  <a:srgbClr val="FFFFFF"/>
                </a:solidFill>
                <a:latin typeface="Corbel" panose="020B0503020204020204"/>
              </a:rPr>
              <a:t>P4</a:t>
            </a:r>
          </a:p>
        </p:txBody>
      </p:sp>
      <p:sp>
        <p:nvSpPr>
          <p:cNvPr id="25" name="Rectangle 24">
            <a:extLst>
              <a:ext uri="{FF2B5EF4-FFF2-40B4-BE49-F238E27FC236}">
                <a16:creationId xmlns:a16="http://schemas.microsoft.com/office/drawing/2014/main" id="{9804B430-051B-4172-9DBB-EBEA221B2A3A}"/>
              </a:ext>
            </a:extLst>
          </p:cNvPr>
          <p:cNvSpPr/>
          <p:nvPr/>
        </p:nvSpPr>
        <p:spPr>
          <a:xfrm>
            <a:off x="1696641" y="2937287"/>
            <a:ext cx="471488" cy="428625"/>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1350" dirty="0">
                <a:solidFill>
                  <a:srgbClr val="FFFFFF"/>
                </a:solidFill>
                <a:latin typeface="Corbel" panose="020B0503020204020204"/>
              </a:rPr>
              <a:t>P3</a:t>
            </a:r>
          </a:p>
        </p:txBody>
      </p:sp>
      <p:sp>
        <p:nvSpPr>
          <p:cNvPr id="26" name="Rectangle 25">
            <a:extLst>
              <a:ext uri="{FF2B5EF4-FFF2-40B4-BE49-F238E27FC236}">
                <a16:creationId xmlns:a16="http://schemas.microsoft.com/office/drawing/2014/main" id="{31C18A27-90E4-4250-B733-13C94CB38111}"/>
              </a:ext>
            </a:extLst>
          </p:cNvPr>
          <p:cNvSpPr/>
          <p:nvPr/>
        </p:nvSpPr>
        <p:spPr>
          <a:xfrm>
            <a:off x="2357437" y="2937287"/>
            <a:ext cx="471488" cy="428625"/>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1350" dirty="0">
                <a:solidFill>
                  <a:srgbClr val="FFFFFF"/>
                </a:solidFill>
                <a:latin typeface="Corbel" panose="020B0503020204020204"/>
              </a:rPr>
              <a:t>P3</a:t>
            </a:r>
          </a:p>
        </p:txBody>
      </p:sp>
      <p:sp>
        <p:nvSpPr>
          <p:cNvPr id="27" name="TextBox 26">
            <a:extLst>
              <a:ext uri="{FF2B5EF4-FFF2-40B4-BE49-F238E27FC236}">
                <a16:creationId xmlns:a16="http://schemas.microsoft.com/office/drawing/2014/main" id="{A2F1E0C4-D61A-462B-8BD5-A48080DB7CBB}"/>
              </a:ext>
            </a:extLst>
          </p:cNvPr>
          <p:cNvSpPr txBox="1"/>
          <p:nvPr/>
        </p:nvSpPr>
        <p:spPr>
          <a:xfrm>
            <a:off x="4326040" y="2906326"/>
            <a:ext cx="1831373" cy="1338828"/>
          </a:xfrm>
          <a:prstGeom prst="rect">
            <a:avLst/>
          </a:prstGeom>
          <a:noFill/>
        </p:spPr>
        <p:txBody>
          <a:bodyPr wrap="square" rtlCol="0">
            <a:spAutoFit/>
          </a:bodyPr>
          <a:lstStyle/>
          <a:p>
            <a:pPr defTabSz="685800">
              <a:defRPr/>
            </a:pPr>
            <a:r>
              <a:rPr lang="en-US" sz="1350" b="1" dirty="0">
                <a:solidFill>
                  <a:srgbClr val="08293F"/>
                </a:solidFill>
                <a:latin typeface="Corbel" panose="020B0503020204020204"/>
              </a:rPr>
              <a:t>Add additional projects following seniority approach until budget is expended for each funding bucket</a:t>
            </a:r>
          </a:p>
        </p:txBody>
      </p:sp>
      <p:cxnSp>
        <p:nvCxnSpPr>
          <p:cNvPr id="28" name="Straight Connector 27">
            <a:extLst>
              <a:ext uri="{FF2B5EF4-FFF2-40B4-BE49-F238E27FC236}">
                <a16:creationId xmlns:a16="http://schemas.microsoft.com/office/drawing/2014/main" id="{0C864CA1-4F02-4F3B-8F98-593A21BCD2E0}"/>
              </a:ext>
            </a:extLst>
          </p:cNvPr>
          <p:cNvCxnSpPr>
            <a:cxnSpLocks/>
          </p:cNvCxnSpPr>
          <p:nvPr/>
        </p:nvCxnSpPr>
        <p:spPr>
          <a:xfrm>
            <a:off x="1621632" y="2821781"/>
            <a:ext cx="2671763" cy="0"/>
          </a:xfrm>
          <a:prstGeom prst="line">
            <a:avLst/>
          </a:prstGeom>
          <a:ln w="76200">
            <a:solidFill>
              <a:srgbClr val="00B050"/>
            </a:solidFill>
            <a:prstDash val="dash"/>
          </a:ln>
        </p:spPr>
        <p:style>
          <a:lnRef idx="1">
            <a:schemeClr val="accent1"/>
          </a:lnRef>
          <a:fillRef idx="0">
            <a:schemeClr val="accent1"/>
          </a:fillRef>
          <a:effectRef idx="0">
            <a:schemeClr val="accent1"/>
          </a:effectRef>
          <a:fontRef idx="minor">
            <a:schemeClr val="tx1"/>
          </a:fontRef>
        </p:style>
      </p:cxnSp>
      <p:pic>
        <p:nvPicPr>
          <p:cNvPr id="31" name="Graphic 30" descr="Dollar outline">
            <a:extLst>
              <a:ext uri="{FF2B5EF4-FFF2-40B4-BE49-F238E27FC236}">
                <a16:creationId xmlns:a16="http://schemas.microsoft.com/office/drawing/2014/main" id="{846AB80A-2BB1-4C3C-8F63-567072366CA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611043" y="2041133"/>
            <a:ext cx="685800" cy="685800"/>
          </a:xfrm>
          <a:prstGeom prst="rect">
            <a:avLst/>
          </a:prstGeom>
        </p:spPr>
      </p:pic>
      <p:sp>
        <p:nvSpPr>
          <p:cNvPr id="30" name="Title 1">
            <a:extLst>
              <a:ext uri="{FF2B5EF4-FFF2-40B4-BE49-F238E27FC236}">
                <a16:creationId xmlns:a16="http://schemas.microsoft.com/office/drawing/2014/main" id="{537F1DDD-7D85-4FAA-9A15-CEB34ED4DAFF}"/>
              </a:ext>
            </a:extLst>
          </p:cNvPr>
          <p:cNvSpPr txBox="1">
            <a:spLocks/>
          </p:cNvSpPr>
          <p:nvPr/>
        </p:nvSpPr>
        <p:spPr>
          <a:xfrm>
            <a:off x="325925" y="1160713"/>
            <a:ext cx="8426513" cy="215248"/>
          </a:xfrm>
          <a:prstGeom prst="rect">
            <a:avLst/>
          </a:prstGeom>
        </p:spPr>
        <p:txBody>
          <a:bodyPr vert="horz" lIns="68580" tIns="34290" rIns="68580" bIns="34290" rtlCol="0" anchor="ctr">
            <a:noAutofit/>
          </a:bodyPr>
          <a:lstStyle>
            <a:lvl1pPr algn="l" defTabSz="685800" rtl="0" eaLnBrk="1" latinLnBrk="0" hangingPunct="1">
              <a:lnSpc>
                <a:spcPct val="90000"/>
              </a:lnSpc>
              <a:spcBef>
                <a:spcPct val="0"/>
              </a:spcBef>
              <a:buNone/>
              <a:defRPr sz="2400" kern="1200">
                <a:solidFill>
                  <a:srgbClr val="082940"/>
                </a:solidFill>
                <a:latin typeface="TransportNewMedium_gdi" pitchFamily="2" charset="77"/>
                <a:ea typeface="+mj-ea"/>
                <a:cs typeface="+mj-cs"/>
              </a:defRPr>
            </a:lvl1pPr>
          </a:lstStyle>
          <a:p>
            <a:pPr defTabSz="514350">
              <a:defRPr/>
            </a:pPr>
            <a:r>
              <a:rPr lang="en-US" dirty="0"/>
              <a:t>2024-2033 STIP Development – Visual</a:t>
            </a:r>
          </a:p>
        </p:txBody>
      </p:sp>
      <p:sp>
        <p:nvSpPr>
          <p:cNvPr id="32" name="TextBox 31">
            <a:extLst>
              <a:ext uri="{FF2B5EF4-FFF2-40B4-BE49-F238E27FC236}">
                <a16:creationId xmlns:a16="http://schemas.microsoft.com/office/drawing/2014/main" id="{6CADA359-B717-4C13-86DD-743A25613ED2}"/>
              </a:ext>
            </a:extLst>
          </p:cNvPr>
          <p:cNvSpPr txBox="1"/>
          <p:nvPr/>
        </p:nvSpPr>
        <p:spPr>
          <a:xfrm>
            <a:off x="6102023" y="5227648"/>
            <a:ext cx="1511952" cy="507831"/>
          </a:xfrm>
          <a:prstGeom prst="rect">
            <a:avLst/>
          </a:prstGeom>
          <a:noFill/>
        </p:spPr>
        <p:txBody>
          <a:bodyPr wrap="none" rtlCol="0">
            <a:spAutoFit/>
          </a:bodyPr>
          <a:lstStyle/>
          <a:p>
            <a:pPr algn="ctr" defTabSz="685800">
              <a:defRPr/>
            </a:pPr>
            <a:r>
              <a:rPr lang="en-US" sz="1350" b="1" dirty="0">
                <a:solidFill>
                  <a:srgbClr val="08293F"/>
                </a:solidFill>
                <a:latin typeface="Corbel" panose="020B0503020204020204"/>
              </a:rPr>
              <a:t>Remaining </a:t>
            </a:r>
          </a:p>
          <a:p>
            <a:pPr algn="ctr" defTabSz="685800">
              <a:defRPr/>
            </a:pPr>
            <a:r>
              <a:rPr lang="en-US" sz="1350" b="1" dirty="0">
                <a:solidFill>
                  <a:srgbClr val="08293F"/>
                </a:solidFill>
                <a:latin typeface="Corbel" panose="020B0503020204020204"/>
              </a:rPr>
              <a:t>Seniority Projects</a:t>
            </a:r>
          </a:p>
        </p:txBody>
      </p:sp>
      <p:sp>
        <p:nvSpPr>
          <p:cNvPr id="33" name="Slide Number Placeholder 5">
            <a:extLst>
              <a:ext uri="{FF2B5EF4-FFF2-40B4-BE49-F238E27FC236}">
                <a16:creationId xmlns:a16="http://schemas.microsoft.com/office/drawing/2014/main" id="{66FFFEE4-4BB3-4B0C-A24C-13202777BB87}"/>
              </a:ext>
            </a:extLst>
          </p:cNvPr>
          <p:cNvSpPr txBox="1">
            <a:spLocks/>
          </p:cNvSpPr>
          <p:nvPr/>
        </p:nvSpPr>
        <p:spPr>
          <a:xfrm>
            <a:off x="8747888" y="5537598"/>
            <a:ext cx="396113" cy="273844"/>
          </a:xfrm>
          <a:prstGeom prst="rect">
            <a:avLst/>
          </a:prstGeom>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fld id="{71AF279C-F903-5C4F-9E12-139067057548}" type="slidenum">
              <a:rPr lang="en-US" sz="825">
                <a:solidFill>
                  <a:srgbClr val="FFFFFF"/>
                </a:solidFill>
                <a:latin typeface="TransportNewMedium_gdi" pitchFamily="2" charset="77"/>
              </a:rPr>
              <a:pPr algn="ctr" defTabSz="685800">
                <a:defRPr/>
              </a:pPr>
              <a:t>23</a:t>
            </a:fld>
            <a:endParaRPr lang="en-US" sz="1050" dirty="0">
              <a:solidFill>
                <a:srgbClr val="FFFFFF"/>
              </a:solidFill>
              <a:latin typeface="TransportNewMedium_gdi" pitchFamily="2" charset="77"/>
            </a:endParaRPr>
          </a:p>
        </p:txBody>
      </p:sp>
    </p:spTree>
    <p:extLst>
      <p:ext uri="{BB962C8B-B14F-4D97-AF65-F5344CB8AC3E}">
        <p14:creationId xmlns:p14="http://schemas.microsoft.com/office/powerpoint/2010/main" val="38201088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349E9F4-EB9A-4BE9-B1B3-D007F9F68606}"/>
              </a:ext>
            </a:extLst>
          </p:cNvPr>
          <p:cNvSpPr/>
          <p:nvPr/>
        </p:nvSpPr>
        <p:spPr>
          <a:xfrm>
            <a:off x="1621632" y="4450558"/>
            <a:ext cx="2557463" cy="65008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1350" dirty="0">
                <a:solidFill>
                  <a:srgbClr val="FFFFFF"/>
                </a:solidFill>
                <a:latin typeface="Corbel" panose="020B0503020204020204"/>
              </a:rPr>
              <a:t>2024-2033 STIP</a:t>
            </a:r>
          </a:p>
        </p:txBody>
      </p:sp>
      <p:sp>
        <p:nvSpPr>
          <p:cNvPr id="5" name="Rectangle 4">
            <a:extLst>
              <a:ext uri="{FF2B5EF4-FFF2-40B4-BE49-F238E27FC236}">
                <a16:creationId xmlns:a16="http://schemas.microsoft.com/office/drawing/2014/main" id="{89B88E29-FBA1-4B5D-997B-926241741988}"/>
              </a:ext>
            </a:extLst>
          </p:cNvPr>
          <p:cNvSpPr/>
          <p:nvPr/>
        </p:nvSpPr>
        <p:spPr>
          <a:xfrm>
            <a:off x="3032523" y="3417898"/>
            <a:ext cx="471488" cy="428625"/>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srgbClr val="FFFFFF"/>
              </a:solidFill>
              <a:latin typeface="Corbel" panose="020B0503020204020204"/>
            </a:endParaRPr>
          </a:p>
        </p:txBody>
      </p:sp>
      <p:sp>
        <p:nvSpPr>
          <p:cNvPr id="6" name="Rectangle 5">
            <a:extLst>
              <a:ext uri="{FF2B5EF4-FFF2-40B4-BE49-F238E27FC236}">
                <a16:creationId xmlns:a16="http://schemas.microsoft.com/office/drawing/2014/main" id="{956A8F06-DB2A-4C4E-BE6F-A1245D4323B4}"/>
              </a:ext>
            </a:extLst>
          </p:cNvPr>
          <p:cNvSpPr/>
          <p:nvPr/>
        </p:nvSpPr>
        <p:spPr>
          <a:xfrm>
            <a:off x="3696891" y="3403610"/>
            <a:ext cx="471488" cy="428625"/>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srgbClr val="FFFFFF"/>
              </a:solidFill>
              <a:latin typeface="Corbel" panose="020B0503020204020204"/>
            </a:endParaRPr>
          </a:p>
        </p:txBody>
      </p:sp>
      <p:sp>
        <p:nvSpPr>
          <p:cNvPr id="7" name="Rectangle 6">
            <a:extLst>
              <a:ext uri="{FF2B5EF4-FFF2-40B4-BE49-F238E27FC236}">
                <a16:creationId xmlns:a16="http://schemas.microsoft.com/office/drawing/2014/main" id="{5D290497-475B-4DC4-ADB0-FC77EAF775A4}"/>
              </a:ext>
            </a:extLst>
          </p:cNvPr>
          <p:cNvSpPr/>
          <p:nvPr/>
        </p:nvSpPr>
        <p:spPr>
          <a:xfrm>
            <a:off x="1696641" y="3417898"/>
            <a:ext cx="471488" cy="428625"/>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srgbClr val="FFFFFF"/>
              </a:solidFill>
              <a:latin typeface="Corbel" panose="020B0503020204020204"/>
            </a:endParaRPr>
          </a:p>
        </p:txBody>
      </p:sp>
      <p:sp>
        <p:nvSpPr>
          <p:cNvPr id="8" name="Rectangle 7">
            <a:extLst>
              <a:ext uri="{FF2B5EF4-FFF2-40B4-BE49-F238E27FC236}">
                <a16:creationId xmlns:a16="http://schemas.microsoft.com/office/drawing/2014/main" id="{35C21402-07D1-41C0-8ABE-40BFC315BD36}"/>
              </a:ext>
            </a:extLst>
          </p:cNvPr>
          <p:cNvSpPr/>
          <p:nvPr/>
        </p:nvSpPr>
        <p:spPr>
          <a:xfrm>
            <a:off x="2364582" y="3936206"/>
            <a:ext cx="471488" cy="428625"/>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srgbClr val="FFFFFF"/>
              </a:solidFill>
              <a:latin typeface="Corbel" panose="020B0503020204020204"/>
            </a:endParaRPr>
          </a:p>
        </p:txBody>
      </p:sp>
      <p:sp>
        <p:nvSpPr>
          <p:cNvPr id="9" name="Rectangle 8">
            <a:extLst>
              <a:ext uri="{FF2B5EF4-FFF2-40B4-BE49-F238E27FC236}">
                <a16:creationId xmlns:a16="http://schemas.microsoft.com/office/drawing/2014/main" id="{B4378BCD-0969-43C8-9BFC-C8E93EDFDF6C}"/>
              </a:ext>
            </a:extLst>
          </p:cNvPr>
          <p:cNvSpPr/>
          <p:nvPr/>
        </p:nvSpPr>
        <p:spPr>
          <a:xfrm>
            <a:off x="1696641" y="3936206"/>
            <a:ext cx="471488" cy="428625"/>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srgbClr val="FFFFFF"/>
              </a:solidFill>
              <a:latin typeface="Corbel" panose="020B0503020204020204"/>
            </a:endParaRPr>
          </a:p>
        </p:txBody>
      </p:sp>
      <p:sp>
        <p:nvSpPr>
          <p:cNvPr id="10" name="Rectangle 9">
            <a:extLst>
              <a:ext uri="{FF2B5EF4-FFF2-40B4-BE49-F238E27FC236}">
                <a16:creationId xmlns:a16="http://schemas.microsoft.com/office/drawing/2014/main" id="{0FF7F8D0-39EF-42A7-9BFD-CD151EDFB423}"/>
              </a:ext>
            </a:extLst>
          </p:cNvPr>
          <p:cNvSpPr/>
          <p:nvPr/>
        </p:nvSpPr>
        <p:spPr>
          <a:xfrm>
            <a:off x="2364582" y="3417898"/>
            <a:ext cx="471488" cy="428625"/>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srgbClr val="FFFFFF"/>
              </a:solidFill>
              <a:latin typeface="Corbel" panose="020B0503020204020204"/>
            </a:endParaRPr>
          </a:p>
        </p:txBody>
      </p:sp>
      <p:sp>
        <p:nvSpPr>
          <p:cNvPr id="11" name="Rectangle 10">
            <a:extLst>
              <a:ext uri="{FF2B5EF4-FFF2-40B4-BE49-F238E27FC236}">
                <a16:creationId xmlns:a16="http://schemas.microsoft.com/office/drawing/2014/main" id="{82CFEAA7-9305-4E62-93DA-A57F0E7DB651}"/>
              </a:ext>
            </a:extLst>
          </p:cNvPr>
          <p:cNvSpPr/>
          <p:nvPr/>
        </p:nvSpPr>
        <p:spPr>
          <a:xfrm>
            <a:off x="3032523" y="3936206"/>
            <a:ext cx="471488" cy="428625"/>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srgbClr val="FFFFFF"/>
              </a:solidFill>
              <a:latin typeface="Corbel" panose="020B0503020204020204"/>
            </a:endParaRPr>
          </a:p>
        </p:txBody>
      </p:sp>
      <p:sp>
        <p:nvSpPr>
          <p:cNvPr id="12" name="Rectangle 11">
            <a:extLst>
              <a:ext uri="{FF2B5EF4-FFF2-40B4-BE49-F238E27FC236}">
                <a16:creationId xmlns:a16="http://schemas.microsoft.com/office/drawing/2014/main" id="{DE69BE2C-45D0-49F7-B3B3-39EAE3BE6FD6}"/>
              </a:ext>
            </a:extLst>
          </p:cNvPr>
          <p:cNvSpPr/>
          <p:nvPr/>
        </p:nvSpPr>
        <p:spPr>
          <a:xfrm>
            <a:off x="3696891" y="3936206"/>
            <a:ext cx="471488" cy="428625"/>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srgbClr val="FFFFFF"/>
              </a:solidFill>
              <a:latin typeface="Corbel" panose="020B0503020204020204"/>
            </a:endParaRPr>
          </a:p>
        </p:txBody>
      </p:sp>
      <p:sp>
        <p:nvSpPr>
          <p:cNvPr id="13" name="Rectangle 12">
            <a:extLst>
              <a:ext uri="{FF2B5EF4-FFF2-40B4-BE49-F238E27FC236}">
                <a16:creationId xmlns:a16="http://schemas.microsoft.com/office/drawing/2014/main" id="{58C5E4AF-9A7E-4C24-B83D-510BACB68B88}"/>
              </a:ext>
            </a:extLst>
          </p:cNvPr>
          <p:cNvSpPr/>
          <p:nvPr/>
        </p:nvSpPr>
        <p:spPr>
          <a:xfrm>
            <a:off x="6315075" y="4664869"/>
            <a:ext cx="471488" cy="428625"/>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1350" dirty="0">
                <a:solidFill>
                  <a:srgbClr val="FFFFFF"/>
                </a:solidFill>
                <a:latin typeface="Corbel" panose="020B0503020204020204"/>
              </a:rPr>
              <a:t>P5</a:t>
            </a:r>
          </a:p>
        </p:txBody>
      </p:sp>
      <p:sp>
        <p:nvSpPr>
          <p:cNvPr id="14" name="Rectangle 13">
            <a:extLst>
              <a:ext uri="{FF2B5EF4-FFF2-40B4-BE49-F238E27FC236}">
                <a16:creationId xmlns:a16="http://schemas.microsoft.com/office/drawing/2014/main" id="{56C2945B-0C63-45AC-96FA-5B0F17C25B85}"/>
              </a:ext>
            </a:extLst>
          </p:cNvPr>
          <p:cNvSpPr/>
          <p:nvPr/>
        </p:nvSpPr>
        <p:spPr>
          <a:xfrm>
            <a:off x="6872287" y="4664869"/>
            <a:ext cx="471488" cy="428625"/>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1350" dirty="0">
                <a:solidFill>
                  <a:srgbClr val="FFFFFF"/>
                </a:solidFill>
                <a:latin typeface="Corbel" panose="020B0503020204020204"/>
              </a:rPr>
              <a:t>P5</a:t>
            </a:r>
          </a:p>
        </p:txBody>
      </p:sp>
      <p:sp>
        <p:nvSpPr>
          <p:cNvPr id="15" name="Rectangle 14">
            <a:extLst>
              <a:ext uri="{FF2B5EF4-FFF2-40B4-BE49-F238E27FC236}">
                <a16:creationId xmlns:a16="http://schemas.microsoft.com/office/drawing/2014/main" id="{5FB20C39-457F-4038-AA41-1A4DD2F6DF91}"/>
              </a:ext>
            </a:extLst>
          </p:cNvPr>
          <p:cNvSpPr/>
          <p:nvPr/>
        </p:nvSpPr>
        <p:spPr>
          <a:xfrm>
            <a:off x="6315075" y="4193381"/>
            <a:ext cx="471488" cy="428625"/>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1350" dirty="0">
                <a:solidFill>
                  <a:srgbClr val="FFFFFF"/>
                </a:solidFill>
                <a:latin typeface="Corbel" panose="020B0503020204020204"/>
              </a:rPr>
              <a:t>P5</a:t>
            </a:r>
          </a:p>
        </p:txBody>
      </p:sp>
      <p:sp>
        <p:nvSpPr>
          <p:cNvPr id="16" name="Rectangle 15">
            <a:extLst>
              <a:ext uri="{FF2B5EF4-FFF2-40B4-BE49-F238E27FC236}">
                <a16:creationId xmlns:a16="http://schemas.microsoft.com/office/drawing/2014/main" id="{F27FFF91-ECE5-4B0B-97BE-39C03B7E36DC}"/>
              </a:ext>
            </a:extLst>
          </p:cNvPr>
          <p:cNvSpPr/>
          <p:nvPr/>
        </p:nvSpPr>
        <p:spPr>
          <a:xfrm>
            <a:off x="6872287" y="4193381"/>
            <a:ext cx="471488" cy="428625"/>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1350" dirty="0">
                <a:solidFill>
                  <a:srgbClr val="FFFFFF"/>
                </a:solidFill>
                <a:latin typeface="Corbel" panose="020B0503020204020204"/>
              </a:rPr>
              <a:t>P5</a:t>
            </a:r>
          </a:p>
        </p:txBody>
      </p:sp>
      <p:sp>
        <p:nvSpPr>
          <p:cNvPr id="17" name="Rectangle 16">
            <a:extLst>
              <a:ext uri="{FF2B5EF4-FFF2-40B4-BE49-F238E27FC236}">
                <a16:creationId xmlns:a16="http://schemas.microsoft.com/office/drawing/2014/main" id="{73034161-03AB-4E0A-A7F6-C9C5C9F91147}"/>
              </a:ext>
            </a:extLst>
          </p:cNvPr>
          <p:cNvSpPr/>
          <p:nvPr/>
        </p:nvSpPr>
        <p:spPr>
          <a:xfrm>
            <a:off x="6315075" y="3721894"/>
            <a:ext cx="471488" cy="428625"/>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1350" dirty="0">
                <a:solidFill>
                  <a:srgbClr val="FFFFFF"/>
                </a:solidFill>
                <a:latin typeface="Corbel" panose="020B0503020204020204"/>
              </a:rPr>
              <a:t>P5</a:t>
            </a:r>
          </a:p>
        </p:txBody>
      </p:sp>
      <p:sp>
        <p:nvSpPr>
          <p:cNvPr id="18" name="Rectangle 17">
            <a:extLst>
              <a:ext uri="{FF2B5EF4-FFF2-40B4-BE49-F238E27FC236}">
                <a16:creationId xmlns:a16="http://schemas.microsoft.com/office/drawing/2014/main" id="{E15C1F57-BB54-4EDE-A799-2868E952CD48}"/>
              </a:ext>
            </a:extLst>
          </p:cNvPr>
          <p:cNvSpPr/>
          <p:nvPr/>
        </p:nvSpPr>
        <p:spPr>
          <a:xfrm>
            <a:off x="6872287" y="3721894"/>
            <a:ext cx="471488" cy="428625"/>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1350" dirty="0">
                <a:solidFill>
                  <a:srgbClr val="FFFFFF"/>
                </a:solidFill>
                <a:latin typeface="Corbel" panose="020B0503020204020204"/>
              </a:rPr>
              <a:t>P5</a:t>
            </a:r>
          </a:p>
        </p:txBody>
      </p:sp>
      <p:sp>
        <p:nvSpPr>
          <p:cNvPr id="19" name="Rectangle 18">
            <a:extLst>
              <a:ext uri="{FF2B5EF4-FFF2-40B4-BE49-F238E27FC236}">
                <a16:creationId xmlns:a16="http://schemas.microsoft.com/office/drawing/2014/main" id="{F1742E4F-B93C-42D2-8E01-57A974361248}"/>
              </a:ext>
            </a:extLst>
          </p:cNvPr>
          <p:cNvSpPr/>
          <p:nvPr/>
        </p:nvSpPr>
        <p:spPr>
          <a:xfrm>
            <a:off x="6315075" y="3250406"/>
            <a:ext cx="471488" cy="428625"/>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1350" dirty="0">
                <a:solidFill>
                  <a:srgbClr val="FFFFFF"/>
                </a:solidFill>
                <a:latin typeface="Corbel" panose="020B0503020204020204"/>
              </a:rPr>
              <a:t>P4</a:t>
            </a:r>
          </a:p>
        </p:txBody>
      </p:sp>
      <p:sp>
        <p:nvSpPr>
          <p:cNvPr id="20" name="Rectangle 19">
            <a:extLst>
              <a:ext uri="{FF2B5EF4-FFF2-40B4-BE49-F238E27FC236}">
                <a16:creationId xmlns:a16="http://schemas.microsoft.com/office/drawing/2014/main" id="{92BA62E1-604F-453A-9024-54BFEEAB9EC4}"/>
              </a:ext>
            </a:extLst>
          </p:cNvPr>
          <p:cNvSpPr/>
          <p:nvPr/>
        </p:nvSpPr>
        <p:spPr>
          <a:xfrm>
            <a:off x="6872287" y="3250406"/>
            <a:ext cx="471488" cy="428625"/>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1350" dirty="0">
                <a:solidFill>
                  <a:srgbClr val="FFFFFF"/>
                </a:solidFill>
                <a:latin typeface="Corbel" panose="020B0503020204020204"/>
              </a:rPr>
              <a:t>P4</a:t>
            </a:r>
          </a:p>
        </p:txBody>
      </p:sp>
      <p:sp>
        <p:nvSpPr>
          <p:cNvPr id="21" name="Rectangle 20">
            <a:extLst>
              <a:ext uri="{FF2B5EF4-FFF2-40B4-BE49-F238E27FC236}">
                <a16:creationId xmlns:a16="http://schemas.microsoft.com/office/drawing/2014/main" id="{AC27A85D-2F82-40DA-9C82-D4DB65A3F820}"/>
              </a:ext>
            </a:extLst>
          </p:cNvPr>
          <p:cNvSpPr/>
          <p:nvPr/>
        </p:nvSpPr>
        <p:spPr>
          <a:xfrm>
            <a:off x="6315075" y="2778919"/>
            <a:ext cx="471488" cy="428625"/>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1350" dirty="0">
                <a:solidFill>
                  <a:srgbClr val="FFFFFF"/>
                </a:solidFill>
                <a:latin typeface="Corbel" panose="020B0503020204020204"/>
              </a:rPr>
              <a:t>P4</a:t>
            </a:r>
          </a:p>
        </p:txBody>
      </p:sp>
      <p:sp>
        <p:nvSpPr>
          <p:cNvPr id="22" name="Rectangle 21">
            <a:extLst>
              <a:ext uri="{FF2B5EF4-FFF2-40B4-BE49-F238E27FC236}">
                <a16:creationId xmlns:a16="http://schemas.microsoft.com/office/drawing/2014/main" id="{DCB498EF-6712-4C68-86D8-4B343C026E3A}"/>
              </a:ext>
            </a:extLst>
          </p:cNvPr>
          <p:cNvSpPr/>
          <p:nvPr/>
        </p:nvSpPr>
        <p:spPr>
          <a:xfrm>
            <a:off x="6872287" y="2778919"/>
            <a:ext cx="471488" cy="428625"/>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1350" dirty="0">
                <a:solidFill>
                  <a:srgbClr val="FFFFFF"/>
                </a:solidFill>
                <a:latin typeface="Corbel" panose="020B0503020204020204"/>
              </a:rPr>
              <a:t>P4</a:t>
            </a:r>
          </a:p>
        </p:txBody>
      </p:sp>
      <p:sp>
        <p:nvSpPr>
          <p:cNvPr id="23" name="Rectangle 22">
            <a:extLst>
              <a:ext uri="{FF2B5EF4-FFF2-40B4-BE49-F238E27FC236}">
                <a16:creationId xmlns:a16="http://schemas.microsoft.com/office/drawing/2014/main" id="{F34B7E28-D337-47AE-9647-12C15AD41C4D}"/>
              </a:ext>
            </a:extLst>
          </p:cNvPr>
          <p:cNvSpPr/>
          <p:nvPr/>
        </p:nvSpPr>
        <p:spPr>
          <a:xfrm>
            <a:off x="3032523" y="2894425"/>
            <a:ext cx="471488" cy="428625"/>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1350" dirty="0">
                <a:solidFill>
                  <a:srgbClr val="FFFFFF"/>
                </a:solidFill>
                <a:latin typeface="Corbel" panose="020B0503020204020204"/>
              </a:rPr>
              <a:t>P4</a:t>
            </a:r>
          </a:p>
        </p:txBody>
      </p:sp>
      <p:sp>
        <p:nvSpPr>
          <p:cNvPr id="24" name="Rectangle 23">
            <a:extLst>
              <a:ext uri="{FF2B5EF4-FFF2-40B4-BE49-F238E27FC236}">
                <a16:creationId xmlns:a16="http://schemas.microsoft.com/office/drawing/2014/main" id="{40043307-F5C8-4F68-A9C2-F08C46ABFD26}"/>
              </a:ext>
            </a:extLst>
          </p:cNvPr>
          <p:cNvSpPr/>
          <p:nvPr/>
        </p:nvSpPr>
        <p:spPr>
          <a:xfrm>
            <a:off x="3696891" y="2884963"/>
            <a:ext cx="471488" cy="428625"/>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1350" dirty="0">
                <a:solidFill>
                  <a:srgbClr val="FFFFFF"/>
                </a:solidFill>
                <a:latin typeface="Corbel" panose="020B0503020204020204"/>
              </a:rPr>
              <a:t>P4</a:t>
            </a:r>
          </a:p>
        </p:txBody>
      </p:sp>
      <p:sp>
        <p:nvSpPr>
          <p:cNvPr id="25" name="Rectangle 24">
            <a:extLst>
              <a:ext uri="{FF2B5EF4-FFF2-40B4-BE49-F238E27FC236}">
                <a16:creationId xmlns:a16="http://schemas.microsoft.com/office/drawing/2014/main" id="{9804B430-051B-4172-9DBB-EBEA221B2A3A}"/>
              </a:ext>
            </a:extLst>
          </p:cNvPr>
          <p:cNvSpPr/>
          <p:nvPr/>
        </p:nvSpPr>
        <p:spPr>
          <a:xfrm>
            <a:off x="1696641" y="2894425"/>
            <a:ext cx="471488" cy="428625"/>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1350" dirty="0">
                <a:solidFill>
                  <a:srgbClr val="FFFFFF"/>
                </a:solidFill>
                <a:latin typeface="Corbel" panose="020B0503020204020204"/>
              </a:rPr>
              <a:t>P3</a:t>
            </a:r>
          </a:p>
        </p:txBody>
      </p:sp>
      <p:sp>
        <p:nvSpPr>
          <p:cNvPr id="26" name="Rectangle 25">
            <a:extLst>
              <a:ext uri="{FF2B5EF4-FFF2-40B4-BE49-F238E27FC236}">
                <a16:creationId xmlns:a16="http://schemas.microsoft.com/office/drawing/2014/main" id="{31C18A27-90E4-4250-B733-13C94CB38111}"/>
              </a:ext>
            </a:extLst>
          </p:cNvPr>
          <p:cNvSpPr/>
          <p:nvPr/>
        </p:nvSpPr>
        <p:spPr>
          <a:xfrm>
            <a:off x="2357437" y="2894425"/>
            <a:ext cx="471488" cy="428625"/>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1350" dirty="0">
                <a:solidFill>
                  <a:srgbClr val="FFFFFF"/>
                </a:solidFill>
                <a:latin typeface="Corbel" panose="020B0503020204020204"/>
              </a:rPr>
              <a:t>P3</a:t>
            </a:r>
          </a:p>
        </p:txBody>
      </p:sp>
      <p:sp>
        <p:nvSpPr>
          <p:cNvPr id="27" name="TextBox 26">
            <a:extLst>
              <a:ext uri="{FF2B5EF4-FFF2-40B4-BE49-F238E27FC236}">
                <a16:creationId xmlns:a16="http://schemas.microsoft.com/office/drawing/2014/main" id="{A2F1E0C4-D61A-462B-8BD5-A48080DB7CBB}"/>
              </a:ext>
            </a:extLst>
          </p:cNvPr>
          <p:cNvSpPr txBox="1"/>
          <p:nvPr/>
        </p:nvSpPr>
        <p:spPr>
          <a:xfrm>
            <a:off x="4363674" y="1984716"/>
            <a:ext cx="1831373" cy="923330"/>
          </a:xfrm>
          <a:prstGeom prst="rect">
            <a:avLst/>
          </a:prstGeom>
          <a:noFill/>
        </p:spPr>
        <p:txBody>
          <a:bodyPr wrap="square" rtlCol="0">
            <a:spAutoFit/>
          </a:bodyPr>
          <a:lstStyle/>
          <a:p>
            <a:pPr defTabSz="685800">
              <a:defRPr/>
            </a:pPr>
            <a:r>
              <a:rPr lang="en-US" sz="1350" b="1" dirty="0">
                <a:solidFill>
                  <a:srgbClr val="08293F"/>
                </a:solidFill>
                <a:latin typeface="Corbel" panose="020B0503020204020204"/>
              </a:rPr>
              <a:t>Swap projects as discussed and agreed upon by all partners</a:t>
            </a:r>
          </a:p>
          <a:p>
            <a:pPr defTabSz="685800">
              <a:defRPr/>
            </a:pPr>
            <a:endParaRPr lang="en-US" sz="1350" b="1" dirty="0">
              <a:solidFill>
                <a:srgbClr val="08293F"/>
              </a:solidFill>
              <a:latin typeface="Corbel" panose="020B0503020204020204"/>
            </a:endParaRPr>
          </a:p>
        </p:txBody>
      </p:sp>
      <p:cxnSp>
        <p:nvCxnSpPr>
          <p:cNvPr id="28" name="Straight Connector 27">
            <a:extLst>
              <a:ext uri="{FF2B5EF4-FFF2-40B4-BE49-F238E27FC236}">
                <a16:creationId xmlns:a16="http://schemas.microsoft.com/office/drawing/2014/main" id="{0C864CA1-4F02-4F3B-8F98-593A21BCD2E0}"/>
              </a:ext>
            </a:extLst>
          </p:cNvPr>
          <p:cNvCxnSpPr>
            <a:cxnSpLocks/>
          </p:cNvCxnSpPr>
          <p:nvPr/>
        </p:nvCxnSpPr>
        <p:spPr>
          <a:xfrm>
            <a:off x="1621632" y="2778919"/>
            <a:ext cx="2671763" cy="0"/>
          </a:xfrm>
          <a:prstGeom prst="line">
            <a:avLst/>
          </a:prstGeom>
          <a:ln w="76200">
            <a:solidFill>
              <a:srgbClr val="00B050"/>
            </a:solidFill>
            <a:prstDash val="dash"/>
          </a:ln>
        </p:spPr>
        <p:style>
          <a:lnRef idx="1">
            <a:schemeClr val="accent1"/>
          </a:lnRef>
          <a:fillRef idx="0">
            <a:schemeClr val="accent1"/>
          </a:fillRef>
          <a:effectRef idx="0">
            <a:schemeClr val="accent1"/>
          </a:effectRef>
          <a:fontRef idx="minor">
            <a:schemeClr val="tx1"/>
          </a:fontRef>
        </p:style>
      </p:cxnSp>
      <p:pic>
        <p:nvPicPr>
          <p:cNvPr id="31" name="Graphic 30" descr="Dollar outline">
            <a:extLst>
              <a:ext uri="{FF2B5EF4-FFF2-40B4-BE49-F238E27FC236}">
                <a16:creationId xmlns:a16="http://schemas.microsoft.com/office/drawing/2014/main" id="{846AB80A-2BB1-4C3C-8F63-567072366CA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611043" y="1998271"/>
            <a:ext cx="685800" cy="685800"/>
          </a:xfrm>
          <a:prstGeom prst="rect">
            <a:avLst/>
          </a:prstGeom>
        </p:spPr>
      </p:pic>
      <p:pic>
        <p:nvPicPr>
          <p:cNvPr id="32" name="Graphic 31" descr="Meeting with solid fill">
            <a:extLst>
              <a:ext uri="{FF2B5EF4-FFF2-40B4-BE49-F238E27FC236}">
                <a16:creationId xmlns:a16="http://schemas.microsoft.com/office/drawing/2014/main" id="{8D1F6550-6688-4BBC-A25C-AA6B3C50D2A3}"/>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986596" y="4522072"/>
            <a:ext cx="685800" cy="685800"/>
          </a:xfrm>
          <a:prstGeom prst="rect">
            <a:avLst/>
          </a:prstGeom>
        </p:spPr>
      </p:pic>
      <p:cxnSp>
        <p:nvCxnSpPr>
          <p:cNvPr id="34" name="Straight Arrow Connector 33">
            <a:extLst>
              <a:ext uri="{FF2B5EF4-FFF2-40B4-BE49-F238E27FC236}">
                <a16:creationId xmlns:a16="http://schemas.microsoft.com/office/drawing/2014/main" id="{8C762B42-E100-455B-ABE2-0F772FA5D4D2}"/>
              </a:ext>
            </a:extLst>
          </p:cNvPr>
          <p:cNvCxnSpPr>
            <a:cxnSpLocks/>
            <a:stCxn id="32" idx="1"/>
            <a:endCxn id="24" idx="3"/>
          </p:cNvCxnSpPr>
          <p:nvPr/>
        </p:nvCxnSpPr>
        <p:spPr>
          <a:xfrm flipH="1" flipV="1">
            <a:off x="4168380" y="3099275"/>
            <a:ext cx="818218" cy="1765697"/>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63B09C55-6CF4-4127-A41D-F81F115A4C77}"/>
              </a:ext>
            </a:extLst>
          </p:cNvPr>
          <p:cNvCxnSpPr>
            <a:cxnSpLocks/>
            <a:stCxn id="32" idx="3"/>
            <a:endCxn id="13" idx="1"/>
          </p:cNvCxnSpPr>
          <p:nvPr/>
        </p:nvCxnSpPr>
        <p:spPr>
          <a:xfrm>
            <a:off x="5672397" y="4864972"/>
            <a:ext cx="642679" cy="1421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1" name="Speech Bubble: Oval 40">
            <a:extLst>
              <a:ext uri="{FF2B5EF4-FFF2-40B4-BE49-F238E27FC236}">
                <a16:creationId xmlns:a16="http://schemas.microsoft.com/office/drawing/2014/main" id="{C814EE2C-AD7C-4A7D-99FD-02CCC7CFD79F}"/>
              </a:ext>
            </a:extLst>
          </p:cNvPr>
          <p:cNvSpPr/>
          <p:nvPr/>
        </p:nvSpPr>
        <p:spPr>
          <a:xfrm>
            <a:off x="4714875" y="2814213"/>
            <a:ext cx="1514475" cy="1607422"/>
          </a:xfrm>
          <a:prstGeom prst="wedgeEllipseCallou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1350" dirty="0">
                <a:solidFill>
                  <a:srgbClr val="08293F"/>
                </a:solidFill>
                <a:latin typeface="Corbel" panose="020B0503020204020204"/>
              </a:rPr>
              <a:t>I don’t want that P4 project, I want that P5 project!</a:t>
            </a:r>
          </a:p>
        </p:txBody>
      </p:sp>
      <p:sp>
        <p:nvSpPr>
          <p:cNvPr id="37" name="Title 1">
            <a:extLst>
              <a:ext uri="{FF2B5EF4-FFF2-40B4-BE49-F238E27FC236}">
                <a16:creationId xmlns:a16="http://schemas.microsoft.com/office/drawing/2014/main" id="{7847A8E1-2309-4AB9-8F84-235CCA3BFE23}"/>
              </a:ext>
            </a:extLst>
          </p:cNvPr>
          <p:cNvSpPr txBox="1">
            <a:spLocks/>
          </p:cNvSpPr>
          <p:nvPr/>
        </p:nvSpPr>
        <p:spPr>
          <a:xfrm>
            <a:off x="325925" y="1160713"/>
            <a:ext cx="8426513" cy="215248"/>
          </a:xfrm>
          <a:prstGeom prst="rect">
            <a:avLst/>
          </a:prstGeom>
        </p:spPr>
        <p:txBody>
          <a:bodyPr vert="horz" lIns="68580" tIns="34290" rIns="68580" bIns="34290" rtlCol="0" anchor="ctr">
            <a:noAutofit/>
          </a:bodyPr>
          <a:lstStyle>
            <a:lvl1pPr algn="l" defTabSz="685800" rtl="0" eaLnBrk="1" latinLnBrk="0" hangingPunct="1">
              <a:lnSpc>
                <a:spcPct val="90000"/>
              </a:lnSpc>
              <a:spcBef>
                <a:spcPct val="0"/>
              </a:spcBef>
              <a:buNone/>
              <a:defRPr sz="2400" kern="1200">
                <a:solidFill>
                  <a:srgbClr val="082940"/>
                </a:solidFill>
                <a:latin typeface="TransportNewMedium_gdi" pitchFamily="2" charset="77"/>
                <a:ea typeface="+mj-ea"/>
                <a:cs typeface="+mj-cs"/>
              </a:defRPr>
            </a:lvl1pPr>
          </a:lstStyle>
          <a:p>
            <a:pPr defTabSz="514350">
              <a:defRPr/>
            </a:pPr>
            <a:r>
              <a:rPr lang="en-US" dirty="0"/>
              <a:t>2024-2033 STIP Development – Visual</a:t>
            </a:r>
          </a:p>
        </p:txBody>
      </p:sp>
      <p:sp>
        <p:nvSpPr>
          <p:cNvPr id="36" name="TextBox 35">
            <a:extLst>
              <a:ext uri="{FF2B5EF4-FFF2-40B4-BE49-F238E27FC236}">
                <a16:creationId xmlns:a16="http://schemas.microsoft.com/office/drawing/2014/main" id="{158C5BEF-A7B5-483A-AFC3-FE805CEA0F28}"/>
              </a:ext>
            </a:extLst>
          </p:cNvPr>
          <p:cNvSpPr txBox="1"/>
          <p:nvPr/>
        </p:nvSpPr>
        <p:spPr>
          <a:xfrm>
            <a:off x="6102023" y="5227648"/>
            <a:ext cx="1511952" cy="507831"/>
          </a:xfrm>
          <a:prstGeom prst="rect">
            <a:avLst/>
          </a:prstGeom>
          <a:noFill/>
        </p:spPr>
        <p:txBody>
          <a:bodyPr wrap="none" rtlCol="0">
            <a:spAutoFit/>
          </a:bodyPr>
          <a:lstStyle/>
          <a:p>
            <a:pPr algn="ctr" defTabSz="685800">
              <a:defRPr/>
            </a:pPr>
            <a:r>
              <a:rPr lang="en-US" sz="1350" b="1" dirty="0">
                <a:solidFill>
                  <a:srgbClr val="08293F"/>
                </a:solidFill>
                <a:latin typeface="Corbel" panose="020B0503020204020204"/>
              </a:rPr>
              <a:t>Remaining </a:t>
            </a:r>
          </a:p>
          <a:p>
            <a:pPr algn="ctr" defTabSz="685800">
              <a:defRPr/>
            </a:pPr>
            <a:r>
              <a:rPr lang="en-US" sz="1350" b="1" dirty="0">
                <a:solidFill>
                  <a:srgbClr val="08293F"/>
                </a:solidFill>
                <a:latin typeface="Corbel" panose="020B0503020204020204"/>
              </a:rPr>
              <a:t>Seniority Projects</a:t>
            </a:r>
          </a:p>
        </p:txBody>
      </p:sp>
      <p:sp>
        <p:nvSpPr>
          <p:cNvPr id="38" name="Slide Number Placeholder 5">
            <a:extLst>
              <a:ext uri="{FF2B5EF4-FFF2-40B4-BE49-F238E27FC236}">
                <a16:creationId xmlns:a16="http://schemas.microsoft.com/office/drawing/2014/main" id="{A60D9020-0554-4208-A37C-B98628070A74}"/>
              </a:ext>
            </a:extLst>
          </p:cNvPr>
          <p:cNvSpPr txBox="1">
            <a:spLocks/>
          </p:cNvSpPr>
          <p:nvPr/>
        </p:nvSpPr>
        <p:spPr>
          <a:xfrm>
            <a:off x="8747888" y="5537598"/>
            <a:ext cx="396113" cy="273844"/>
          </a:xfrm>
          <a:prstGeom prst="rect">
            <a:avLst/>
          </a:prstGeom>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fld id="{71AF279C-F903-5C4F-9E12-139067057548}" type="slidenum">
              <a:rPr lang="en-US" sz="825">
                <a:solidFill>
                  <a:srgbClr val="FFFFFF"/>
                </a:solidFill>
                <a:latin typeface="TransportNewMedium_gdi" pitchFamily="2" charset="77"/>
              </a:rPr>
              <a:pPr algn="ctr" defTabSz="685800">
                <a:defRPr/>
              </a:pPr>
              <a:t>24</a:t>
            </a:fld>
            <a:endParaRPr lang="en-US" sz="825" dirty="0">
              <a:solidFill>
                <a:srgbClr val="FFFFFF"/>
              </a:solidFill>
              <a:latin typeface="TransportNewMedium_gdi" pitchFamily="2" charset="77"/>
            </a:endParaRPr>
          </a:p>
        </p:txBody>
      </p:sp>
    </p:spTree>
    <p:extLst>
      <p:ext uri="{BB962C8B-B14F-4D97-AF65-F5344CB8AC3E}">
        <p14:creationId xmlns:p14="http://schemas.microsoft.com/office/powerpoint/2010/main" val="40256121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349E9F4-EB9A-4BE9-B1B3-D007F9F68606}"/>
              </a:ext>
            </a:extLst>
          </p:cNvPr>
          <p:cNvSpPr/>
          <p:nvPr/>
        </p:nvSpPr>
        <p:spPr>
          <a:xfrm>
            <a:off x="1472457" y="4493420"/>
            <a:ext cx="2557463" cy="65008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1350" dirty="0">
                <a:solidFill>
                  <a:srgbClr val="FFFFFF"/>
                </a:solidFill>
                <a:latin typeface="Corbel" panose="020B0503020204020204"/>
              </a:rPr>
              <a:t>2024-2033 STIP</a:t>
            </a:r>
          </a:p>
        </p:txBody>
      </p:sp>
      <p:sp>
        <p:nvSpPr>
          <p:cNvPr id="5" name="Rectangle 4">
            <a:extLst>
              <a:ext uri="{FF2B5EF4-FFF2-40B4-BE49-F238E27FC236}">
                <a16:creationId xmlns:a16="http://schemas.microsoft.com/office/drawing/2014/main" id="{89B88E29-FBA1-4B5D-997B-926241741988}"/>
              </a:ext>
            </a:extLst>
          </p:cNvPr>
          <p:cNvSpPr/>
          <p:nvPr/>
        </p:nvSpPr>
        <p:spPr>
          <a:xfrm>
            <a:off x="2883348" y="3460760"/>
            <a:ext cx="471488" cy="428625"/>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srgbClr val="FFFFFF"/>
              </a:solidFill>
              <a:latin typeface="Corbel" panose="020B0503020204020204"/>
            </a:endParaRPr>
          </a:p>
        </p:txBody>
      </p:sp>
      <p:sp>
        <p:nvSpPr>
          <p:cNvPr id="6" name="Rectangle 5">
            <a:extLst>
              <a:ext uri="{FF2B5EF4-FFF2-40B4-BE49-F238E27FC236}">
                <a16:creationId xmlns:a16="http://schemas.microsoft.com/office/drawing/2014/main" id="{956A8F06-DB2A-4C4E-BE6F-A1245D4323B4}"/>
              </a:ext>
            </a:extLst>
          </p:cNvPr>
          <p:cNvSpPr/>
          <p:nvPr/>
        </p:nvSpPr>
        <p:spPr>
          <a:xfrm>
            <a:off x="3547716" y="3446473"/>
            <a:ext cx="471488" cy="428625"/>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srgbClr val="FFFFFF"/>
              </a:solidFill>
              <a:latin typeface="Corbel" panose="020B0503020204020204"/>
            </a:endParaRPr>
          </a:p>
        </p:txBody>
      </p:sp>
      <p:sp>
        <p:nvSpPr>
          <p:cNvPr id="7" name="Rectangle 6">
            <a:extLst>
              <a:ext uri="{FF2B5EF4-FFF2-40B4-BE49-F238E27FC236}">
                <a16:creationId xmlns:a16="http://schemas.microsoft.com/office/drawing/2014/main" id="{5D290497-475B-4DC4-ADB0-FC77EAF775A4}"/>
              </a:ext>
            </a:extLst>
          </p:cNvPr>
          <p:cNvSpPr/>
          <p:nvPr/>
        </p:nvSpPr>
        <p:spPr>
          <a:xfrm>
            <a:off x="1547466" y="3460760"/>
            <a:ext cx="471488" cy="428625"/>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srgbClr val="FFFFFF"/>
              </a:solidFill>
              <a:latin typeface="Corbel" panose="020B0503020204020204"/>
            </a:endParaRPr>
          </a:p>
        </p:txBody>
      </p:sp>
      <p:sp>
        <p:nvSpPr>
          <p:cNvPr id="8" name="Rectangle 7">
            <a:extLst>
              <a:ext uri="{FF2B5EF4-FFF2-40B4-BE49-F238E27FC236}">
                <a16:creationId xmlns:a16="http://schemas.microsoft.com/office/drawing/2014/main" id="{35C21402-07D1-41C0-8ABE-40BFC315BD36}"/>
              </a:ext>
            </a:extLst>
          </p:cNvPr>
          <p:cNvSpPr/>
          <p:nvPr/>
        </p:nvSpPr>
        <p:spPr>
          <a:xfrm>
            <a:off x="2215407" y="3979069"/>
            <a:ext cx="471488" cy="428625"/>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srgbClr val="FFFFFF"/>
              </a:solidFill>
              <a:latin typeface="Corbel" panose="020B0503020204020204"/>
            </a:endParaRPr>
          </a:p>
        </p:txBody>
      </p:sp>
      <p:sp>
        <p:nvSpPr>
          <p:cNvPr id="9" name="Rectangle 8">
            <a:extLst>
              <a:ext uri="{FF2B5EF4-FFF2-40B4-BE49-F238E27FC236}">
                <a16:creationId xmlns:a16="http://schemas.microsoft.com/office/drawing/2014/main" id="{B4378BCD-0969-43C8-9BFC-C8E93EDFDF6C}"/>
              </a:ext>
            </a:extLst>
          </p:cNvPr>
          <p:cNvSpPr/>
          <p:nvPr/>
        </p:nvSpPr>
        <p:spPr>
          <a:xfrm>
            <a:off x="1547466" y="3979069"/>
            <a:ext cx="471488" cy="428625"/>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srgbClr val="FFFFFF"/>
              </a:solidFill>
              <a:latin typeface="Corbel" panose="020B0503020204020204"/>
            </a:endParaRPr>
          </a:p>
        </p:txBody>
      </p:sp>
      <p:sp>
        <p:nvSpPr>
          <p:cNvPr id="10" name="Rectangle 9">
            <a:extLst>
              <a:ext uri="{FF2B5EF4-FFF2-40B4-BE49-F238E27FC236}">
                <a16:creationId xmlns:a16="http://schemas.microsoft.com/office/drawing/2014/main" id="{0FF7F8D0-39EF-42A7-9BFD-CD151EDFB423}"/>
              </a:ext>
            </a:extLst>
          </p:cNvPr>
          <p:cNvSpPr/>
          <p:nvPr/>
        </p:nvSpPr>
        <p:spPr>
          <a:xfrm>
            <a:off x="2215407" y="3460760"/>
            <a:ext cx="471488" cy="428625"/>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srgbClr val="FFFFFF"/>
              </a:solidFill>
              <a:latin typeface="Corbel" panose="020B0503020204020204"/>
            </a:endParaRPr>
          </a:p>
        </p:txBody>
      </p:sp>
      <p:sp>
        <p:nvSpPr>
          <p:cNvPr id="11" name="Rectangle 10">
            <a:extLst>
              <a:ext uri="{FF2B5EF4-FFF2-40B4-BE49-F238E27FC236}">
                <a16:creationId xmlns:a16="http://schemas.microsoft.com/office/drawing/2014/main" id="{82CFEAA7-9305-4E62-93DA-A57F0E7DB651}"/>
              </a:ext>
            </a:extLst>
          </p:cNvPr>
          <p:cNvSpPr/>
          <p:nvPr/>
        </p:nvSpPr>
        <p:spPr>
          <a:xfrm>
            <a:off x="2883348" y="3979069"/>
            <a:ext cx="471488" cy="428625"/>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srgbClr val="FFFFFF"/>
              </a:solidFill>
              <a:latin typeface="Corbel" panose="020B0503020204020204"/>
            </a:endParaRPr>
          </a:p>
        </p:txBody>
      </p:sp>
      <p:sp>
        <p:nvSpPr>
          <p:cNvPr id="12" name="Rectangle 11">
            <a:extLst>
              <a:ext uri="{FF2B5EF4-FFF2-40B4-BE49-F238E27FC236}">
                <a16:creationId xmlns:a16="http://schemas.microsoft.com/office/drawing/2014/main" id="{DE69BE2C-45D0-49F7-B3B3-39EAE3BE6FD6}"/>
              </a:ext>
            </a:extLst>
          </p:cNvPr>
          <p:cNvSpPr/>
          <p:nvPr/>
        </p:nvSpPr>
        <p:spPr>
          <a:xfrm>
            <a:off x="3547716" y="3979069"/>
            <a:ext cx="471488" cy="428625"/>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srgbClr val="FFFFFF"/>
              </a:solidFill>
              <a:latin typeface="Corbel" panose="020B0503020204020204"/>
            </a:endParaRPr>
          </a:p>
        </p:txBody>
      </p:sp>
      <p:sp>
        <p:nvSpPr>
          <p:cNvPr id="13" name="Rectangle 12">
            <a:extLst>
              <a:ext uri="{FF2B5EF4-FFF2-40B4-BE49-F238E27FC236}">
                <a16:creationId xmlns:a16="http://schemas.microsoft.com/office/drawing/2014/main" id="{58C5E4AF-9A7E-4C24-B83D-510BACB68B88}"/>
              </a:ext>
            </a:extLst>
          </p:cNvPr>
          <p:cNvSpPr/>
          <p:nvPr/>
        </p:nvSpPr>
        <p:spPr>
          <a:xfrm>
            <a:off x="3547716" y="2937287"/>
            <a:ext cx="471488" cy="428625"/>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1350" dirty="0">
                <a:solidFill>
                  <a:srgbClr val="FFFFFF"/>
                </a:solidFill>
                <a:latin typeface="Corbel" panose="020B0503020204020204"/>
              </a:rPr>
              <a:t>P5</a:t>
            </a:r>
          </a:p>
        </p:txBody>
      </p:sp>
      <p:sp>
        <p:nvSpPr>
          <p:cNvPr id="14" name="Rectangle 13">
            <a:extLst>
              <a:ext uri="{FF2B5EF4-FFF2-40B4-BE49-F238E27FC236}">
                <a16:creationId xmlns:a16="http://schemas.microsoft.com/office/drawing/2014/main" id="{56C2945B-0C63-45AC-96FA-5B0F17C25B85}"/>
              </a:ext>
            </a:extLst>
          </p:cNvPr>
          <p:cNvSpPr/>
          <p:nvPr/>
        </p:nvSpPr>
        <p:spPr>
          <a:xfrm>
            <a:off x="6723112" y="4707731"/>
            <a:ext cx="471488" cy="428625"/>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1350" dirty="0">
                <a:solidFill>
                  <a:srgbClr val="FFFFFF"/>
                </a:solidFill>
                <a:latin typeface="Corbel" panose="020B0503020204020204"/>
              </a:rPr>
              <a:t>P5</a:t>
            </a:r>
          </a:p>
        </p:txBody>
      </p:sp>
      <p:sp>
        <p:nvSpPr>
          <p:cNvPr id="15" name="Rectangle 14">
            <a:extLst>
              <a:ext uri="{FF2B5EF4-FFF2-40B4-BE49-F238E27FC236}">
                <a16:creationId xmlns:a16="http://schemas.microsoft.com/office/drawing/2014/main" id="{5FB20C39-457F-4038-AA41-1A4DD2F6DF91}"/>
              </a:ext>
            </a:extLst>
          </p:cNvPr>
          <p:cNvSpPr/>
          <p:nvPr/>
        </p:nvSpPr>
        <p:spPr>
          <a:xfrm>
            <a:off x="6165900" y="4236244"/>
            <a:ext cx="471488" cy="428625"/>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1350" dirty="0">
                <a:solidFill>
                  <a:srgbClr val="FFFFFF"/>
                </a:solidFill>
                <a:latin typeface="Corbel" panose="020B0503020204020204"/>
              </a:rPr>
              <a:t>P5</a:t>
            </a:r>
          </a:p>
        </p:txBody>
      </p:sp>
      <p:sp>
        <p:nvSpPr>
          <p:cNvPr id="16" name="Rectangle 15">
            <a:extLst>
              <a:ext uri="{FF2B5EF4-FFF2-40B4-BE49-F238E27FC236}">
                <a16:creationId xmlns:a16="http://schemas.microsoft.com/office/drawing/2014/main" id="{F27FFF91-ECE5-4B0B-97BE-39C03B7E36DC}"/>
              </a:ext>
            </a:extLst>
          </p:cNvPr>
          <p:cNvSpPr/>
          <p:nvPr/>
        </p:nvSpPr>
        <p:spPr>
          <a:xfrm>
            <a:off x="6723112" y="4236244"/>
            <a:ext cx="471488" cy="428625"/>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1350" dirty="0">
                <a:solidFill>
                  <a:srgbClr val="FFFFFF"/>
                </a:solidFill>
                <a:latin typeface="Corbel" panose="020B0503020204020204"/>
              </a:rPr>
              <a:t>P5</a:t>
            </a:r>
          </a:p>
        </p:txBody>
      </p:sp>
      <p:sp>
        <p:nvSpPr>
          <p:cNvPr id="17" name="Rectangle 16">
            <a:extLst>
              <a:ext uri="{FF2B5EF4-FFF2-40B4-BE49-F238E27FC236}">
                <a16:creationId xmlns:a16="http://schemas.microsoft.com/office/drawing/2014/main" id="{73034161-03AB-4E0A-A7F6-C9C5C9F91147}"/>
              </a:ext>
            </a:extLst>
          </p:cNvPr>
          <p:cNvSpPr/>
          <p:nvPr/>
        </p:nvSpPr>
        <p:spPr>
          <a:xfrm>
            <a:off x="6165900" y="3764756"/>
            <a:ext cx="471488" cy="428625"/>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1350" dirty="0">
                <a:solidFill>
                  <a:srgbClr val="FFFFFF"/>
                </a:solidFill>
                <a:latin typeface="Corbel" panose="020B0503020204020204"/>
              </a:rPr>
              <a:t>P5</a:t>
            </a:r>
          </a:p>
        </p:txBody>
      </p:sp>
      <p:sp>
        <p:nvSpPr>
          <p:cNvPr id="18" name="Rectangle 17">
            <a:extLst>
              <a:ext uri="{FF2B5EF4-FFF2-40B4-BE49-F238E27FC236}">
                <a16:creationId xmlns:a16="http://schemas.microsoft.com/office/drawing/2014/main" id="{E15C1F57-BB54-4EDE-A799-2868E952CD48}"/>
              </a:ext>
            </a:extLst>
          </p:cNvPr>
          <p:cNvSpPr/>
          <p:nvPr/>
        </p:nvSpPr>
        <p:spPr>
          <a:xfrm>
            <a:off x="6723112" y="3764756"/>
            <a:ext cx="471488" cy="428625"/>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1350" dirty="0">
                <a:solidFill>
                  <a:srgbClr val="FFFFFF"/>
                </a:solidFill>
                <a:latin typeface="Corbel" panose="020B0503020204020204"/>
              </a:rPr>
              <a:t>P5</a:t>
            </a:r>
          </a:p>
        </p:txBody>
      </p:sp>
      <p:sp>
        <p:nvSpPr>
          <p:cNvPr id="19" name="Rectangle 18">
            <a:extLst>
              <a:ext uri="{FF2B5EF4-FFF2-40B4-BE49-F238E27FC236}">
                <a16:creationId xmlns:a16="http://schemas.microsoft.com/office/drawing/2014/main" id="{F1742E4F-B93C-42D2-8E01-57A974361248}"/>
              </a:ext>
            </a:extLst>
          </p:cNvPr>
          <p:cNvSpPr/>
          <p:nvPr/>
        </p:nvSpPr>
        <p:spPr>
          <a:xfrm>
            <a:off x="6165900" y="3293269"/>
            <a:ext cx="471488" cy="428625"/>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1350" dirty="0">
                <a:solidFill>
                  <a:srgbClr val="FFFFFF"/>
                </a:solidFill>
                <a:latin typeface="Corbel" panose="020B0503020204020204"/>
              </a:rPr>
              <a:t>P4</a:t>
            </a:r>
          </a:p>
        </p:txBody>
      </p:sp>
      <p:sp>
        <p:nvSpPr>
          <p:cNvPr id="20" name="Rectangle 19">
            <a:extLst>
              <a:ext uri="{FF2B5EF4-FFF2-40B4-BE49-F238E27FC236}">
                <a16:creationId xmlns:a16="http://schemas.microsoft.com/office/drawing/2014/main" id="{92BA62E1-604F-453A-9024-54BFEEAB9EC4}"/>
              </a:ext>
            </a:extLst>
          </p:cNvPr>
          <p:cNvSpPr/>
          <p:nvPr/>
        </p:nvSpPr>
        <p:spPr>
          <a:xfrm>
            <a:off x="6723112" y="3293269"/>
            <a:ext cx="471488" cy="428625"/>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1350" dirty="0">
                <a:solidFill>
                  <a:srgbClr val="FFFFFF"/>
                </a:solidFill>
                <a:latin typeface="Corbel" panose="020B0503020204020204"/>
              </a:rPr>
              <a:t>P4</a:t>
            </a:r>
          </a:p>
        </p:txBody>
      </p:sp>
      <p:sp>
        <p:nvSpPr>
          <p:cNvPr id="21" name="Rectangle 20">
            <a:extLst>
              <a:ext uri="{FF2B5EF4-FFF2-40B4-BE49-F238E27FC236}">
                <a16:creationId xmlns:a16="http://schemas.microsoft.com/office/drawing/2014/main" id="{AC27A85D-2F82-40DA-9C82-D4DB65A3F820}"/>
              </a:ext>
            </a:extLst>
          </p:cNvPr>
          <p:cNvSpPr/>
          <p:nvPr/>
        </p:nvSpPr>
        <p:spPr>
          <a:xfrm>
            <a:off x="6165900" y="2821781"/>
            <a:ext cx="471488" cy="428625"/>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1350" dirty="0">
                <a:solidFill>
                  <a:srgbClr val="FFFFFF"/>
                </a:solidFill>
                <a:latin typeface="Corbel" panose="020B0503020204020204"/>
              </a:rPr>
              <a:t>P4</a:t>
            </a:r>
          </a:p>
        </p:txBody>
      </p:sp>
      <p:sp>
        <p:nvSpPr>
          <p:cNvPr id="22" name="Rectangle 21">
            <a:extLst>
              <a:ext uri="{FF2B5EF4-FFF2-40B4-BE49-F238E27FC236}">
                <a16:creationId xmlns:a16="http://schemas.microsoft.com/office/drawing/2014/main" id="{DCB498EF-6712-4C68-86D8-4B343C026E3A}"/>
              </a:ext>
            </a:extLst>
          </p:cNvPr>
          <p:cNvSpPr/>
          <p:nvPr/>
        </p:nvSpPr>
        <p:spPr>
          <a:xfrm>
            <a:off x="6723112" y="2821781"/>
            <a:ext cx="471488" cy="428625"/>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1350" dirty="0">
                <a:solidFill>
                  <a:srgbClr val="FFFFFF"/>
                </a:solidFill>
                <a:latin typeface="Corbel" panose="020B0503020204020204"/>
              </a:rPr>
              <a:t>P4</a:t>
            </a:r>
          </a:p>
        </p:txBody>
      </p:sp>
      <p:sp>
        <p:nvSpPr>
          <p:cNvPr id="23" name="Rectangle 22">
            <a:extLst>
              <a:ext uri="{FF2B5EF4-FFF2-40B4-BE49-F238E27FC236}">
                <a16:creationId xmlns:a16="http://schemas.microsoft.com/office/drawing/2014/main" id="{F34B7E28-D337-47AE-9647-12C15AD41C4D}"/>
              </a:ext>
            </a:extLst>
          </p:cNvPr>
          <p:cNvSpPr/>
          <p:nvPr/>
        </p:nvSpPr>
        <p:spPr>
          <a:xfrm>
            <a:off x="2883348" y="2937287"/>
            <a:ext cx="471488" cy="428625"/>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1350" dirty="0">
                <a:solidFill>
                  <a:srgbClr val="FFFFFF"/>
                </a:solidFill>
                <a:latin typeface="Corbel" panose="020B0503020204020204"/>
              </a:rPr>
              <a:t>P4</a:t>
            </a:r>
          </a:p>
        </p:txBody>
      </p:sp>
      <p:sp>
        <p:nvSpPr>
          <p:cNvPr id="24" name="Rectangle 23">
            <a:extLst>
              <a:ext uri="{FF2B5EF4-FFF2-40B4-BE49-F238E27FC236}">
                <a16:creationId xmlns:a16="http://schemas.microsoft.com/office/drawing/2014/main" id="{40043307-F5C8-4F68-A9C2-F08C46ABFD26}"/>
              </a:ext>
            </a:extLst>
          </p:cNvPr>
          <p:cNvSpPr/>
          <p:nvPr/>
        </p:nvSpPr>
        <p:spPr>
          <a:xfrm>
            <a:off x="6165900" y="2335027"/>
            <a:ext cx="471488" cy="428625"/>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1350" dirty="0">
                <a:solidFill>
                  <a:srgbClr val="FFFFFF"/>
                </a:solidFill>
                <a:latin typeface="Corbel" panose="020B0503020204020204"/>
              </a:rPr>
              <a:t>P4</a:t>
            </a:r>
          </a:p>
        </p:txBody>
      </p:sp>
      <p:sp>
        <p:nvSpPr>
          <p:cNvPr id="25" name="Rectangle 24">
            <a:extLst>
              <a:ext uri="{FF2B5EF4-FFF2-40B4-BE49-F238E27FC236}">
                <a16:creationId xmlns:a16="http://schemas.microsoft.com/office/drawing/2014/main" id="{9804B430-051B-4172-9DBB-EBEA221B2A3A}"/>
              </a:ext>
            </a:extLst>
          </p:cNvPr>
          <p:cNvSpPr/>
          <p:nvPr/>
        </p:nvSpPr>
        <p:spPr>
          <a:xfrm>
            <a:off x="1547466" y="2937287"/>
            <a:ext cx="471488" cy="428625"/>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1350" dirty="0">
                <a:solidFill>
                  <a:srgbClr val="FFFFFF"/>
                </a:solidFill>
                <a:latin typeface="Corbel" panose="020B0503020204020204"/>
              </a:rPr>
              <a:t>P3</a:t>
            </a:r>
          </a:p>
        </p:txBody>
      </p:sp>
      <p:sp>
        <p:nvSpPr>
          <p:cNvPr id="26" name="Rectangle 25">
            <a:extLst>
              <a:ext uri="{FF2B5EF4-FFF2-40B4-BE49-F238E27FC236}">
                <a16:creationId xmlns:a16="http://schemas.microsoft.com/office/drawing/2014/main" id="{31C18A27-90E4-4250-B733-13C94CB38111}"/>
              </a:ext>
            </a:extLst>
          </p:cNvPr>
          <p:cNvSpPr/>
          <p:nvPr/>
        </p:nvSpPr>
        <p:spPr>
          <a:xfrm>
            <a:off x="2208262" y="2937287"/>
            <a:ext cx="471488" cy="428625"/>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1350" dirty="0">
                <a:solidFill>
                  <a:srgbClr val="FFFFFF"/>
                </a:solidFill>
                <a:latin typeface="Corbel" panose="020B0503020204020204"/>
              </a:rPr>
              <a:t>P3</a:t>
            </a:r>
          </a:p>
        </p:txBody>
      </p:sp>
      <p:sp>
        <p:nvSpPr>
          <p:cNvPr id="27" name="TextBox 26">
            <a:extLst>
              <a:ext uri="{FF2B5EF4-FFF2-40B4-BE49-F238E27FC236}">
                <a16:creationId xmlns:a16="http://schemas.microsoft.com/office/drawing/2014/main" id="{A2F1E0C4-D61A-462B-8BD5-A48080DB7CBB}"/>
              </a:ext>
            </a:extLst>
          </p:cNvPr>
          <p:cNvSpPr txBox="1"/>
          <p:nvPr/>
        </p:nvSpPr>
        <p:spPr>
          <a:xfrm>
            <a:off x="1743865" y="1738750"/>
            <a:ext cx="2256895" cy="300082"/>
          </a:xfrm>
          <a:prstGeom prst="rect">
            <a:avLst/>
          </a:prstGeom>
          <a:noFill/>
        </p:spPr>
        <p:txBody>
          <a:bodyPr wrap="square" rtlCol="0">
            <a:spAutoFit/>
          </a:bodyPr>
          <a:lstStyle/>
          <a:p>
            <a:pPr defTabSz="685800">
              <a:defRPr/>
            </a:pPr>
            <a:r>
              <a:rPr lang="en-US" sz="1350" b="1" dirty="0">
                <a:solidFill>
                  <a:srgbClr val="08293F"/>
                </a:solidFill>
                <a:latin typeface="Corbel" panose="020B0503020204020204"/>
              </a:rPr>
              <a:t>Release Revised Draft STIP</a:t>
            </a:r>
          </a:p>
        </p:txBody>
      </p:sp>
      <p:cxnSp>
        <p:nvCxnSpPr>
          <p:cNvPr id="28" name="Straight Connector 27">
            <a:extLst>
              <a:ext uri="{FF2B5EF4-FFF2-40B4-BE49-F238E27FC236}">
                <a16:creationId xmlns:a16="http://schemas.microsoft.com/office/drawing/2014/main" id="{0C864CA1-4F02-4F3B-8F98-593A21BCD2E0}"/>
              </a:ext>
            </a:extLst>
          </p:cNvPr>
          <p:cNvCxnSpPr>
            <a:cxnSpLocks/>
          </p:cNvCxnSpPr>
          <p:nvPr/>
        </p:nvCxnSpPr>
        <p:spPr>
          <a:xfrm>
            <a:off x="1472457" y="2821781"/>
            <a:ext cx="2671763" cy="0"/>
          </a:xfrm>
          <a:prstGeom prst="line">
            <a:avLst/>
          </a:prstGeom>
          <a:ln w="76200">
            <a:solidFill>
              <a:srgbClr val="00B050"/>
            </a:solidFill>
            <a:prstDash val="dash"/>
          </a:ln>
        </p:spPr>
        <p:style>
          <a:lnRef idx="1">
            <a:schemeClr val="accent1"/>
          </a:lnRef>
          <a:fillRef idx="0">
            <a:schemeClr val="accent1"/>
          </a:fillRef>
          <a:effectRef idx="0">
            <a:schemeClr val="accent1"/>
          </a:effectRef>
          <a:fontRef idx="minor">
            <a:schemeClr val="tx1"/>
          </a:fontRef>
        </p:style>
      </p:cxnSp>
      <p:pic>
        <p:nvPicPr>
          <p:cNvPr id="31" name="Graphic 30" descr="Dollar outline">
            <a:extLst>
              <a:ext uri="{FF2B5EF4-FFF2-40B4-BE49-F238E27FC236}">
                <a16:creationId xmlns:a16="http://schemas.microsoft.com/office/drawing/2014/main" id="{846AB80A-2BB1-4C3C-8F63-567072366CA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461868" y="2041133"/>
            <a:ext cx="685800" cy="685800"/>
          </a:xfrm>
          <a:prstGeom prst="rect">
            <a:avLst/>
          </a:prstGeom>
        </p:spPr>
      </p:pic>
      <p:pic>
        <p:nvPicPr>
          <p:cNvPr id="30" name="Graphic 29" descr="Meeting with solid fill">
            <a:extLst>
              <a:ext uri="{FF2B5EF4-FFF2-40B4-BE49-F238E27FC236}">
                <a16:creationId xmlns:a16="http://schemas.microsoft.com/office/drawing/2014/main" id="{8AB29EF0-A246-420D-B8BB-8DFEDF76F70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624637" y="4519550"/>
            <a:ext cx="685800" cy="685800"/>
          </a:xfrm>
          <a:prstGeom prst="rect">
            <a:avLst/>
          </a:prstGeom>
        </p:spPr>
      </p:pic>
      <p:sp>
        <p:nvSpPr>
          <p:cNvPr id="32" name="Speech Bubble: Oval 31">
            <a:extLst>
              <a:ext uri="{FF2B5EF4-FFF2-40B4-BE49-F238E27FC236}">
                <a16:creationId xmlns:a16="http://schemas.microsoft.com/office/drawing/2014/main" id="{86111868-A1B1-44DF-9BE9-AC38F9C4E5A9}"/>
              </a:ext>
            </a:extLst>
          </p:cNvPr>
          <p:cNvSpPr/>
          <p:nvPr/>
        </p:nvSpPr>
        <p:spPr>
          <a:xfrm>
            <a:off x="4352915" y="3492219"/>
            <a:ext cx="1514475" cy="926892"/>
          </a:xfrm>
          <a:prstGeom prst="wedgeEllipseCallou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1350" dirty="0">
                <a:solidFill>
                  <a:srgbClr val="08293F"/>
                </a:solidFill>
                <a:latin typeface="Corbel" panose="020B0503020204020204"/>
              </a:rPr>
              <a:t>Much better!</a:t>
            </a:r>
          </a:p>
        </p:txBody>
      </p:sp>
      <p:sp>
        <p:nvSpPr>
          <p:cNvPr id="34" name="Title 1">
            <a:extLst>
              <a:ext uri="{FF2B5EF4-FFF2-40B4-BE49-F238E27FC236}">
                <a16:creationId xmlns:a16="http://schemas.microsoft.com/office/drawing/2014/main" id="{1A0E362A-39F5-42FB-A204-9E527131A9B1}"/>
              </a:ext>
            </a:extLst>
          </p:cNvPr>
          <p:cNvSpPr>
            <a:spLocks noGrp="1"/>
          </p:cNvSpPr>
          <p:nvPr>
            <p:ph type="title"/>
          </p:nvPr>
        </p:nvSpPr>
        <p:spPr>
          <a:xfrm>
            <a:off x="325925" y="1160713"/>
            <a:ext cx="8426513" cy="215248"/>
          </a:xfrm>
        </p:spPr>
        <p:txBody>
          <a:bodyPr>
            <a:normAutofit fontScale="90000"/>
          </a:bodyPr>
          <a:lstStyle/>
          <a:p>
            <a:r>
              <a:rPr lang="en-US" sz="2400" dirty="0"/>
              <a:t>2024-2033 STIP Development – Visual</a:t>
            </a:r>
          </a:p>
        </p:txBody>
      </p:sp>
      <p:sp>
        <p:nvSpPr>
          <p:cNvPr id="36" name="Oval 35">
            <a:extLst>
              <a:ext uri="{FF2B5EF4-FFF2-40B4-BE49-F238E27FC236}">
                <a16:creationId xmlns:a16="http://schemas.microsoft.com/office/drawing/2014/main" id="{C1207D86-1CA3-4C8F-B2DE-37F7CCBD084F}"/>
              </a:ext>
            </a:extLst>
          </p:cNvPr>
          <p:cNvSpPr/>
          <p:nvPr/>
        </p:nvSpPr>
        <p:spPr>
          <a:xfrm>
            <a:off x="5695941" y="2026183"/>
            <a:ext cx="2178257" cy="3211898"/>
          </a:xfrm>
          <a:prstGeom prst="ellipse">
            <a:avLst/>
          </a:prstGeom>
          <a:noFill/>
          <a:ln w="317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srgbClr val="FFFFFF"/>
              </a:solidFill>
              <a:latin typeface="Corbel" panose="020B0503020204020204"/>
            </a:endParaRPr>
          </a:p>
        </p:txBody>
      </p:sp>
      <p:sp>
        <p:nvSpPr>
          <p:cNvPr id="35" name="TextBox 34">
            <a:extLst>
              <a:ext uri="{FF2B5EF4-FFF2-40B4-BE49-F238E27FC236}">
                <a16:creationId xmlns:a16="http://schemas.microsoft.com/office/drawing/2014/main" id="{A6BDA34A-63E9-4C2F-97AA-F99C85DF7484}"/>
              </a:ext>
            </a:extLst>
          </p:cNvPr>
          <p:cNvSpPr txBox="1"/>
          <p:nvPr/>
        </p:nvSpPr>
        <p:spPr>
          <a:xfrm>
            <a:off x="6102023" y="5227648"/>
            <a:ext cx="1511952" cy="507831"/>
          </a:xfrm>
          <a:prstGeom prst="rect">
            <a:avLst/>
          </a:prstGeom>
          <a:noFill/>
        </p:spPr>
        <p:txBody>
          <a:bodyPr wrap="none" rtlCol="0">
            <a:spAutoFit/>
          </a:bodyPr>
          <a:lstStyle/>
          <a:p>
            <a:pPr algn="ctr" defTabSz="685800">
              <a:defRPr/>
            </a:pPr>
            <a:r>
              <a:rPr lang="en-US" sz="1350" b="1" dirty="0">
                <a:solidFill>
                  <a:srgbClr val="08293F"/>
                </a:solidFill>
                <a:latin typeface="Corbel" panose="020B0503020204020204"/>
              </a:rPr>
              <a:t>Remaining </a:t>
            </a:r>
          </a:p>
          <a:p>
            <a:pPr algn="ctr" defTabSz="685800">
              <a:defRPr/>
            </a:pPr>
            <a:r>
              <a:rPr lang="en-US" sz="1350" b="1" dirty="0">
                <a:solidFill>
                  <a:srgbClr val="08293F"/>
                </a:solidFill>
                <a:latin typeface="Corbel" panose="020B0503020204020204"/>
              </a:rPr>
              <a:t>Seniority Projects</a:t>
            </a:r>
          </a:p>
        </p:txBody>
      </p:sp>
      <p:sp>
        <p:nvSpPr>
          <p:cNvPr id="38" name="Slide Number Placeholder 5">
            <a:extLst>
              <a:ext uri="{FF2B5EF4-FFF2-40B4-BE49-F238E27FC236}">
                <a16:creationId xmlns:a16="http://schemas.microsoft.com/office/drawing/2014/main" id="{88F7EA79-4F6A-402B-86F6-1EA0A37EFA6D}"/>
              </a:ext>
            </a:extLst>
          </p:cNvPr>
          <p:cNvSpPr txBox="1">
            <a:spLocks/>
          </p:cNvSpPr>
          <p:nvPr/>
        </p:nvSpPr>
        <p:spPr>
          <a:xfrm>
            <a:off x="8747888" y="5537598"/>
            <a:ext cx="396113" cy="273844"/>
          </a:xfrm>
          <a:prstGeom prst="rect">
            <a:avLst/>
          </a:prstGeom>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fld id="{71AF279C-F903-5C4F-9E12-139067057548}" type="slidenum">
              <a:rPr lang="en-US" sz="825">
                <a:solidFill>
                  <a:srgbClr val="FFFFFF"/>
                </a:solidFill>
                <a:latin typeface="TransportNewMedium_gdi" pitchFamily="2" charset="77"/>
              </a:rPr>
              <a:pPr algn="ctr" defTabSz="685800">
                <a:defRPr/>
              </a:pPr>
              <a:t>25</a:t>
            </a:fld>
            <a:endParaRPr lang="en-US" sz="825" dirty="0">
              <a:solidFill>
                <a:srgbClr val="FFFFFF"/>
              </a:solidFill>
              <a:latin typeface="TransportNewMedium_gdi" pitchFamily="2" charset="77"/>
            </a:endParaRPr>
          </a:p>
        </p:txBody>
      </p:sp>
      <p:sp>
        <p:nvSpPr>
          <p:cNvPr id="39" name="Speech Bubble: Oval 38">
            <a:extLst>
              <a:ext uri="{FF2B5EF4-FFF2-40B4-BE49-F238E27FC236}">
                <a16:creationId xmlns:a16="http://schemas.microsoft.com/office/drawing/2014/main" id="{A96F337C-E8CD-46EC-815F-E2E618EB8A9B}"/>
              </a:ext>
            </a:extLst>
          </p:cNvPr>
          <p:cNvSpPr/>
          <p:nvPr/>
        </p:nvSpPr>
        <p:spPr>
          <a:xfrm>
            <a:off x="7194600" y="1348497"/>
            <a:ext cx="1623476" cy="926892"/>
          </a:xfrm>
          <a:prstGeom prst="wedgeEllipseCallou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a:defRPr/>
            </a:pPr>
            <a:r>
              <a:rPr lang="en-US" sz="1350" b="1" dirty="0">
                <a:solidFill>
                  <a:srgbClr val="08293F"/>
                </a:solidFill>
                <a:latin typeface="Corbel" panose="020B0503020204020204"/>
              </a:rPr>
              <a:t>Projects </a:t>
            </a:r>
          </a:p>
          <a:p>
            <a:pPr defTabSz="685800">
              <a:defRPr/>
            </a:pPr>
            <a:r>
              <a:rPr lang="en-US" sz="1350" b="1" dirty="0">
                <a:solidFill>
                  <a:srgbClr val="08293F"/>
                </a:solidFill>
                <a:latin typeface="Corbel" panose="020B0503020204020204"/>
              </a:rPr>
              <a:t>reprioritized in P7 scoring</a:t>
            </a:r>
          </a:p>
        </p:txBody>
      </p:sp>
    </p:spTree>
    <p:extLst>
      <p:ext uri="{BB962C8B-B14F-4D97-AF65-F5344CB8AC3E}">
        <p14:creationId xmlns:p14="http://schemas.microsoft.com/office/powerpoint/2010/main" val="3743433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585E998-5D0D-B04C-A2B5-5D2ACD8E29A0}"/>
              </a:ext>
            </a:extLst>
          </p:cNvPr>
          <p:cNvSpPr>
            <a:spLocks noGrp="1"/>
          </p:cNvSpPr>
          <p:nvPr>
            <p:ph idx="1"/>
          </p:nvPr>
        </p:nvSpPr>
        <p:spPr>
          <a:xfrm>
            <a:off x="321375" y="1858044"/>
            <a:ext cx="8426513" cy="4573870"/>
          </a:xfrm>
        </p:spPr>
        <p:txBody>
          <a:bodyPr>
            <a:normAutofit fontScale="85000" lnSpcReduction="20000"/>
          </a:bodyPr>
          <a:lstStyle/>
          <a:p>
            <a:pPr marL="0" indent="0">
              <a:lnSpc>
                <a:spcPct val="100000"/>
              </a:lnSpc>
              <a:spcBef>
                <a:spcPts val="450"/>
              </a:spcBef>
              <a:buNone/>
            </a:pPr>
            <a:r>
              <a:rPr lang="en-US" sz="3600" dirty="0">
                <a:latin typeface="TransportNewLight_gdi" panose="020B0604020202020204" charset="0"/>
                <a:cs typeface="TransportNewLight_gdi" panose="020B0604020202020204" charset="0"/>
              </a:rPr>
              <a:t>Delivery Projects:</a:t>
            </a:r>
          </a:p>
          <a:p>
            <a:pPr>
              <a:lnSpc>
                <a:spcPct val="100000"/>
              </a:lnSpc>
              <a:spcBef>
                <a:spcPts val="900"/>
              </a:spcBef>
            </a:pPr>
            <a:r>
              <a:rPr lang="en-US" dirty="0">
                <a:latin typeface="TransportNewLight_gdi" panose="020B0604020202020204" charset="0"/>
                <a:cs typeface="TransportNewLight_gdi" panose="020B0604020202020204" charset="0"/>
              </a:rPr>
              <a:t>Schedules for &gt;80% of projects did NOT change!</a:t>
            </a:r>
          </a:p>
          <a:p>
            <a:pPr marL="0" indent="0">
              <a:lnSpc>
                <a:spcPct val="100000"/>
              </a:lnSpc>
              <a:spcBef>
                <a:spcPts val="450"/>
              </a:spcBef>
              <a:buNone/>
            </a:pPr>
            <a:endParaRPr lang="en-US" sz="1800" dirty="0">
              <a:latin typeface="TransportNewLight_gdi" panose="020B0604020202020204" charset="0"/>
              <a:cs typeface="TransportNewLight_gdi" panose="020B0604020202020204" charset="0"/>
            </a:endParaRPr>
          </a:p>
          <a:p>
            <a:pPr marL="0" indent="0">
              <a:lnSpc>
                <a:spcPct val="100000"/>
              </a:lnSpc>
              <a:spcBef>
                <a:spcPts val="450"/>
              </a:spcBef>
              <a:buNone/>
            </a:pPr>
            <a:r>
              <a:rPr lang="en-US" sz="3600" dirty="0">
                <a:latin typeface="TransportNewLight_gdi" panose="020B0604020202020204" charset="0"/>
              </a:rPr>
              <a:t>P3-P4-P5 Evaluation (Seniority Approach):</a:t>
            </a:r>
          </a:p>
          <a:p>
            <a:pPr>
              <a:lnSpc>
                <a:spcPct val="100000"/>
              </a:lnSpc>
              <a:spcBef>
                <a:spcPts val="900"/>
              </a:spcBef>
            </a:pPr>
            <a:r>
              <a:rPr lang="en-US" dirty="0">
                <a:latin typeface="TransportNewLight_gdi" panose="020B0604020202020204" charset="0"/>
                <a:cs typeface="TransportNewLight_gdi" panose="020B0604020202020204" charset="0"/>
              </a:rPr>
              <a:t>Schedules for 34% of projects did NOT change</a:t>
            </a:r>
          </a:p>
          <a:p>
            <a:pPr>
              <a:lnSpc>
                <a:spcPct val="100000"/>
              </a:lnSpc>
              <a:spcBef>
                <a:spcPts val="900"/>
              </a:spcBef>
            </a:pPr>
            <a:r>
              <a:rPr lang="en-US" dirty="0">
                <a:latin typeface="TransportNewLight_gdi" panose="020B0604020202020204" charset="0"/>
              </a:rPr>
              <a:t># and length of schedule changes varies by STI category</a:t>
            </a:r>
          </a:p>
          <a:p>
            <a:pPr marL="0" indent="0">
              <a:lnSpc>
                <a:spcPct val="100000"/>
              </a:lnSpc>
              <a:spcBef>
                <a:spcPts val="450"/>
              </a:spcBef>
              <a:buNone/>
            </a:pPr>
            <a:endParaRPr lang="en-US" sz="1800" dirty="0">
              <a:latin typeface="TransportNewLight_gdi" panose="020B0604020202020204" charset="0"/>
              <a:cs typeface="TransportNewLight_gdi" panose="020B0604020202020204" charset="0"/>
            </a:endParaRPr>
          </a:p>
          <a:p>
            <a:pPr marL="0" indent="0">
              <a:lnSpc>
                <a:spcPct val="100000"/>
              </a:lnSpc>
              <a:spcBef>
                <a:spcPts val="450"/>
              </a:spcBef>
              <a:buNone/>
            </a:pPr>
            <a:r>
              <a:rPr lang="en-US" sz="4000" dirty="0">
                <a:latin typeface="TransportNewLight_gdi" panose="020B0604020202020204" charset="0"/>
                <a:cs typeface="TransportNewLight_gdi" panose="020B0604020202020204" charset="0"/>
              </a:rPr>
              <a:t>Other:</a:t>
            </a:r>
          </a:p>
          <a:p>
            <a:pPr>
              <a:lnSpc>
                <a:spcPct val="100000"/>
              </a:lnSpc>
              <a:spcBef>
                <a:spcPts val="900"/>
              </a:spcBef>
            </a:pPr>
            <a:r>
              <a:rPr lang="en-US" dirty="0">
                <a:latin typeface="TransportNewLight_gdi" panose="020B0604020202020204" charset="0"/>
              </a:rPr>
              <a:t>Some non-committed projects were programmed to meet STI minimum funding requirements</a:t>
            </a:r>
          </a:p>
          <a:p>
            <a:pPr>
              <a:lnSpc>
                <a:spcPct val="100000"/>
              </a:lnSpc>
              <a:spcBef>
                <a:spcPts val="900"/>
              </a:spcBef>
            </a:pPr>
            <a:endParaRPr lang="en-US" dirty="0">
              <a:latin typeface="TransportNewLight_gdi" panose="020B0604020202020204" charset="0"/>
            </a:endParaRPr>
          </a:p>
          <a:p>
            <a:pPr marL="0" indent="0">
              <a:lnSpc>
                <a:spcPct val="100000"/>
              </a:lnSpc>
              <a:spcBef>
                <a:spcPts val="450"/>
              </a:spcBef>
              <a:buNone/>
            </a:pPr>
            <a:r>
              <a:rPr lang="en-US" sz="1800" dirty="0">
                <a:latin typeface="TransportNewLight_gdi" panose="020B0604020202020204" charset="0"/>
                <a:cs typeface="TransportNewLight_gdi" panose="020B0604020202020204" charset="0"/>
              </a:rPr>
              <a:t> </a:t>
            </a:r>
          </a:p>
        </p:txBody>
      </p:sp>
      <p:sp>
        <p:nvSpPr>
          <p:cNvPr id="4" name="Title 3">
            <a:extLst>
              <a:ext uri="{FF2B5EF4-FFF2-40B4-BE49-F238E27FC236}">
                <a16:creationId xmlns:a16="http://schemas.microsoft.com/office/drawing/2014/main" id="{36596515-F238-1246-8181-4E56D6A965D5}"/>
              </a:ext>
            </a:extLst>
          </p:cNvPr>
          <p:cNvSpPr>
            <a:spLocks noGrp="1"/>
          </p:cNvSpPr>
          <p:nvPr>
            <p:ph type="title"/>
          </p:nvPr>
        </p:nvSpPr>
        <p:spPr>
          <a:xfrm>
            <a:off x="97101" y="623944"/>
            <a:ext cx="9132960" cy="923287"/>
          </a:xfrm>
        </p:spPr>
        <p:txBody>
          <a:bodyPr>
            <a:noAutofit/>
          </a:bodyPr>
          <a:lstStyle/>
          <a:p>
            <a:r>
              <a:rPr lang="en-US" sz="3200" b="1" dirty="0"/>
              <a:t>2024-2033 STIP Development (General Observations)</a:t>
            </a:r>
          </a:p>
        </p:txBody>
      </p:sp>
      <p:sp>
        <p:nvSpPr>
          <p:cNvPr id="6" name="Slide Number Placeholder 5">
            <a:extLst>
              <a:ext uri="{FF2B5EF4-FFF2-40B4-BE49-F238E27FC236}">
                <a16:creationId xmlns:a16="http://schemas.microsoft.com/office/drawing/2014/main" id="{E57D3B13-AB4A-E54F-90CC-EC1C384D1244}"/>
              </a:ext>
            </a:extLst>
          </p:cNvPr>
          <p:cNvSpPr>
            <a:spLocks noGrp="1"/>
          </p:cNvSpPr>
          <p:nvPr>
            <p:ph type="sldNum" sz="quarter" idx="4"/>
          </p:nvPr>
        </p:nvSpPr>
        <p:spPr/>
        <p:txBody>
          <a:bodyPr/>
          <a:lstStyle/>
          <a:p>
            <a:pPr defTabSz="685800">
              <a:defRPr/>
            </a:pPr>
            <a:fld id="{71AF279C-F903-5C4F-9E12-139067057548}" type="slidenum">
              <a:rPr lang="en-US">
                <a:solidFill>
                  <a:srgbClr val="FFFFFF"/>
                </a:solidFill>
              </a:rPr>
              <a:pPr defTabSz="685800">
                <a:defRPr/>
              </a:pPr>
              <a:t>26</a:t>
            </a:fld>
            <a:endParaRPr lang="en-US" dirty="0">
              <a:solidFill>
                <a:srgbClr val="FFFFFF"/>
              </a:solidFill>
            </a:endParaRPr>
          </a:p>
        </p:txBody>
      </p:sp>
      <p:pic>
        <p:nvPicPr>
          <p:cNvPr id="5" name="Picture 4">
            <a:extLst>
              <a:ext uri="{FF2B5EF4-FFF2-40B4-BE49-F238E27FC236}">
                <a16:creationId xmlns:a16="http://schemas.microsoft.com/office/drawing/2014/main" id="{EAD202DC-5CAD-4AD8-B29C-21881D767461}"/>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6582095" y="1642890"/>
            <a:ext cx="1088107" cy="1088107"/>
          </a:xfrm>
          <a:prstGeom prst="rect">
            <a:avLst/>
          </a:prstGeom>
        </p:spPr>
      </p:pic>
    </p:spTree>
    <p:extLst>
      <p:ext uri="{BB962C8B-B14F-4D97-AF65-F5344CB8AC3E}">
        <p14:creationId xmlns:p14="http://schemas.microsoft.com/office/powerpoint/2010/main" val="793455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style.rotation</p:attrName>
                                        </p:attrNameLst>
                                      </p:cBhvr>
                                      <p:tavLst>
                                        <p:tav tm="0">
                                          <p:val>
                                            <p:fltVal val="720"/>
                                          </p:val>
                                        </p:tav>
                                        <p:tav tm="100000">
                                          <p:val>
                                            <p:fltVal val="0"/>
                                          </p:val>
                                        </p:tav>
                                      </p:tavLst>
                                    </p:anim>
                                    <p:anim calcmode="lin" valueType="num">
                                      <p:cBhvr>
                                        <p:cTn id="9" dur="2000" fill="hold"/>
                                        <p:tgtEl>
                                          <p:spTgt spid="5"/>
                                        </p:tgtEl>
                                        <p:attrNameLst>
                                          <p:attrName>ppt_h</p:attrName>
                                        </p:attrNameLst>
                                      </p:cBhvr>
                                      <p:tavLst>
                                        <p:tav tm="0">
                                          <p:val>
                                            <p:fltVal val="0"/>
                                          </p:val>
                                        </p:tav>
                                        <p:tav tm="100000">
                                          <p:val>
                                            <p:strVal val="#ppt_h"/>
                                          </p:val>
                                        </p:tav>
                                      </p:tavLst>
                                    </p:anim>
                                    <p:anim calcmode="lin" valueType="num">
                                      <p:cBhvr>
                                        <p:cTn id="10" dur="2000" fill="hold"/>
                                        <p:tgtEl>
                                          <p:spTgt spid="5"/>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85726" y="-244548"/>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0"/>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TAC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May 11, 2022</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sp>
        <p:nvSpPr>
          <p:cNvPr id="32" name="Content Placeholder 2">
            <a:extLst>
              <a:ext uri="{FF2B5EF4-FFF2-40B4-BE49-F238E27FC236}">
                <a16:creationId xmlns:a16="http://schemas.microsoft.com/office/drawing/2014/main" id="{BB59DD1F-49B0-504F-654C-9721E4E9F324}"/>
              </a:ext>
            </a:extLst>
          </p:cNvPr>
          <p:cNvSpPr>
            <a:spLocks noGrp="1"/>
          </p:cNvSpPr>
          <p:nvPr>
            <p:ph idx="1"/>
          </p:nvPr>
        </p:nvSpPr>
        <p:spPr>
          <a:xfrm>
            <a:off x="-20110" y="1016208"/>
            <a:ext cx="8978747" cy="695683"/>
          </a:xfrm>
        </p:spPr>
        <p:txBody>
          <a:bodyPr>
            <a:normAutofit fontScale="70000" lnSpcReduction="20000"/>
          </a:bodyPr>
          <a:lstStyle/>
          <a:p>
            <a:pPr marL="0" indent="0">
              <a:buNone/>
            </a:pPr>
            <a:r>
              <a:rPr lang="en-US" sz="3600" b="1" dirty="0">
                <a:latin typeface="Calibri" pitchFamily="34" charset="0"/>
              </a:rPr>
              <a:t>6. DRAFT STIP Funded </a:t>
            </a:r>
            <a:r>
              <a:rPr lang="en-US" sz="1800" b="1" dirty="0">
                <a:latin typeface="Calibri" pitchFamily="34" charset="0"/>
              </a:rPr>
              <a:t>– Released April 25, 2022</a:t>
            </a:r>
          </a:p>
          <a:p>
            <a:pPr marL="0" indent="0">
              <a:buNone/>
            </a:pPr>
            <a:r>
              <a:rPr lang="en-US" sz="1800" b="1" dirty="0">
                <a:latin typeface="Calibri" pitchFamily="34" charset="0"/>
              </a:rPr>
              <a:t>          </a:t>
            </a:r>
            <a:r>
              <a:rPr lang="en-US" sz="2600" b="1" dirty="0">
                <a:latin typeface="Calibri" pitchFamily="34" charset="0"/>
              </a:rPr>
              <a:t>SWAPABLE PROJECTS</a:t>
            </a:r>
            <a:endParaRPr lang="en-US" sz="2600" dirty="0">
              <a:latin typeface="Calibri" pitchFamily="34" charset="0"/>
            </a:endParaRPr>
          </a:p>
          <a:p>
            <a:pPr marL="0" indent="0">
              <a:buNone/>
            </a:pPr>
            <a:endParaRPr lang="en-US" sz="1500" dirty="0">
              <a:latin typeface="Calibri" pitchFamily="34" charset="0"/>
            </a:endParaRPr>
          </a:p>
        </p:txBody>
      </p:sp>
      <p:graphicFrame>
        <p:nvGraphicFramePr>
          <p:cNvPr id="12" name="object 2">
            <a:extLst>
              <a:ext uri="{FF2B5EF4-FFF2-40B4-BE49-F238E27FC236}">
                <a16:creationId xmlns:a16="http://schemas.microsoft.com/office/drawing/2014/main" id="{3B43238A-EE5C-9899-E054-FC139F7F2C82}"/>
              </a:ext>
            </a:extLst>
          </p:cNvPr>
          <p:cNvGraphicFramePr>
            <a:graphicFrameLocks noGrp="1"/>
          </p:cNvGraphicFramePr>
          <p:nvPr/>
        </p:nvGraphicFramePr>
        <p:xfrm>
          <a:off x="93628" y="1726856"/>
          <a:ext cx="8751269" cy="4670119"/>
        </p:xfrm>
        <a:graphic>
          <a:graphicData uri="http://schemas.openxmlformats.org/drawingml/2006/table">
            <a:tbl>
              <a:tblPr firstRow="1" bandRow="1">
                <a:tableStyleId>{2D5ABB26-0587-4C30-8999-92F81FD0307C}</a:tableStyleId>
              </a:tblPr>
              <a:tblGrid>
                <a:gridCol w="553806">
                  <a:extLst>
                    <a:ext uri="{9D8B030D-6E8A-4147-A177-3AD203B41FA5}">
                      <a16:colId xmlns:a16="http://schemas.microsoft.com/office/drawing/2014/main" val="20000"/>
                    </a:ext>
                  </a:extLst>
                </a:gridCol>
                <a:gridCol w="1147646">
                  <a:extLst>
                    <a:ext uri="{9D8B030D-6E8A-4147-A177-3AD203B41FA5}">
                      <a16:colId xmlns:a16="http://schemas.microsoft.com/office/drawing/2014/main" val="20001"/>
                    </a:ext>
                  </a:extLst>
                </a:gridCol>
                <a:gridCol w="1868261">
                  <a:extLst>
                    <a:ext uri="{9D8B030D-6E8A-4147-A177-3AD203B41FA5}">
                      <a16:colId xmlns:a16="http://schemas.microsoft.com/office/drawing/2014/main" val="20002"/>
                    </a:ext>
                  </a:extLst>
                </a:gridCol>
                <a:gridCol w="436281">
                  <a:extLst>
                    <a:ext uri="{9D8B030D-6E8A-4147-A177-3AD203B41FA5}">
                      <a16:colId xmlns:a16="http://schemas.microsoft.com/office/drawing/2014/main" val="20003"/>
                    </a:ext>
                  </a:extLst>
                </a:gridCol>
                <a:gridCol w="617952">
                  <a:extLst>
                    <a:ext uri="{9D8B030D-6E8A-4147-A177-3AD203B41FA5}">
                      <a16:colId xmlns:a16="http://schemas.microsoft.com/office/drawing/2014/main" val="20004"/>
                    </a:ext>
                  </a:extLst>
                </a:gridCol>
                <a:gridCol w="716150">
                  <a:extLst>
                    <a:ext uri="{9D8B030D-6E8A-4147-A177-3AD203B41FA5}">
                      <a16:colId xmlns:a16="http://schemas.microsoft.com/office/drawing/2014/main" val="20005"/>
                    </a:ext>
                  </a:extLst>
                </a:gridCol>
                <a:gridCol w="784458">
                  <a:extLst>
                    <a:ext uri="{9D8B030D-6E8A-4147-A177-3AD203B41FA5}">
                      <a16:colId xmlns:a16="http://schemas.microsoft.com/office/drawing/2014/main" val="20006"/>
                    </a:ext>
                  </a:extLst>
                </a:gridCol>
                <a:gridCol w="743712">
                  <a:extLst>
                    <a:ext uri="{9D8B030D-6E8A-4147-A177-3AD203B41FA5}">
                      <a16:colId xmlns:a16="http://schemas.microsoft.com/office/drawing/2014/main" val="20007"/>
                    </a:ext>
                  </a:extLst>
                </a:gridCol>
                <a:gridCol w="682752">
                  <a:extLst>
                    <a:ext uri="{9D8B030D-6E8A-4147-A177-3AD203B41FA5}">
                      <a16:colId xmlns:a16="http://schemas.microsoft.com/office/drawing/2014/main" val="20008"/>
                    </a:ext>
                  </a:extLst>
                </a:gridCol>
                <a:gridCol w="489175">
                  <a:extLst>
                    <a:ext uri="{9D8B030D-6E8A-4147-A177-3AD203B41FA5}">
                      <a16:colId xmlns:a16="http://schemas.microsoft.com/office/drawing/2014/main" val="20009"/>
                    </a:ext>
                  </a:extLst>
                </a:gridCol>
                <a:gridCol w="711076">
                  <a:extLst>
                    <a:ext uri="{9D8B030D-6E8A-4147-A177-3AD203B41FA5}">
                      <a16:colId xmlns:a16="http://schemas.microsoft.com/office/drawing/2014/main" val="20010"/>
                    </a:ext>
                  </a:extLst>
                </a:gridCol>
              </a:tblGrid>
              <a:tr h="460393">
                <a:tc>
                  <a:txBody>
                    <a:bodyPr/>
                    <a:lstStyle/>
                    <a:p>
                      <a:pPr>
                        <a:lnSpc>
                          <a:spcPct val="100000"/>
                        </a:lnSpc>
                      </a:pPr>
                      <a:endParaRPr sz="700">
                        <a:latin typeface="Times New Roman"/>
                        <a:cs typeface="Times New Roman"/>
                      </a:endParaRPr>
                    </a:p>
                    <a:p>
                      <a:pPr>
                        <a:lnSpc>
                          <a:spcPct val="100000"/>
                        </a:lnSpc>
                        <a:spcBef>
                          <a:spcPts val="25"/>
                        </a:spcBef>
                      </a:pPr>
                      <a:endParaRPr sz="550">
                        <a:latin typeface="Times New Roman"/>
                        <a:cs typeface="Times New Roman"/>
                      </a:endParaRPr>
                    </a:p>
                    <a:p>
                      <a:pPr marL="114935">
                        <a:lnSpc>
                          <a:spcPct val="100000"/>
                        </a:lnSpc>
                      </a:pPr>
                      <a:r>
                        <a:rPr sz="600" b="1" spc="-10" dirty="0">
                          <a:latin typeface="Arial"/>
                          <a:cs typeface="Arial"/>
                        </a:rPr>
                        <a:t>COUNTY(S)</a:t>
                      </a:r>
                      <a:endParaRPr sz="600">
                        <a:latin typeface="Arial"/>
                        <a:cs typeface="Arial"/>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D9D9D9"/>
                    </a:solidFill>
                  </a:tcPr>
                </a:tc>
                <a:tc>
                  <a:txBody>
                    <a:bodyPr/>
                    <a:lstStyle/>
                    <a:p>
                      <a:pPr>
                        <a:lnSpc>
                          <a:spcPct val="100000"/>
                        </a:lnSpc>
                      </a:pPr>
                      <a:endParaRPr sz="700">
                        <a:latin typeface="Times New Roman"/>
                        <a:cs typeface="Times New Roman"/>
                      </a:endParaRPr>
                    </a:p>
                    <a:p>
                      <a:pPr>
                        <a:lnSpc>
                          <a:spcPct val="100000"/>
                        </a:lnSpc>
                        <a:spcBef>
                          <a:spcPts val="25"/>
                        </a:spcBef>
                      </a:pPr>
                      <a:endParaRPr sz="550">
                        <a:latin typeface="Times New Roman"/>
                        <a:cs typeface="Times New Roman"/>
                      </a:endParaRPr>
                    </a:p>
                    <a:p>
                      <a:pPr algn="ctr">
                        <a:lnSpc>
                          <a:spcPct val="100000"/>
                        </a:lnSpc>
                      </a:pPr>
                      <a:r>
                        <a:rPr sz="600" b="1" spc="-10" dirty="0">
                          <a:latin typeface="Arial"/>
                          <a:cs typeface="Arial"/>
                        </a:rPr>
                        <a:t>ROUTE/CITY</a:t>
                      </a:r>
                      <a:endParaRPr sz="600">
                        <a:latin typeface="Arial"/>
                        <a:cs typeface="Arial"/>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D9D9D9"/>
                    </a:solidFill>
                  </a:tcPr>
                </a:tc>
                <a:tc>
                  <a:txBody>
                    <a:bodyPr/>
                    <a:lstStyle/>
                    <a:p>
                      <a:pPr>
                        <a:lnSpc>
                          <a:spcPct val="100000"/>
                        </a:lnSpc>
                      </a:pPr>
                      <a:endParaRPr sz="700" dirty="0">
                        <a:latin typeface="Times New Roman"/>
                        <a:cs typeface="Times New Roman"/>
                      </a:endParaRPr>
                    </a:p>
                    <a:p>
                      <a:pPr>
                        <a:lnSpc>
                          <a:spcPct val="100000"/>
                        </a:lnSpc>
                        <a:spcBef>
                          <a:spcPts val="25"/>
                        </a:spcBef>
                      </a:pPr>
                      <a:endParaRPr sz="550" dirty="0">
                        <a:latin typeface="Times New Roman"/>
                        <a:cs typeface="Times New Roman"/>
                      </a:endParaRPr>
                    </a:p>
                    <a:p>
                      <a:pPr algn="ctr">
                        <a:lnSpc>
                          <a:spcPct val="100000"/>
                        </a:lnSpc>
                      </a:pPr>
                      <a:r>
                        <a:rPr sz="600" b="1" spc="-25" dirty="0">
                          <a:latin typeface="Arial"/>
                          <a:cs typeface="Arial"/>
                        </a:rPr>
                        <a:t>DESCRIPTION</a:t>
                      </a:r>
                      <a:endParaRPr sz="600" dirty="0">
                        <a:latin typeface="Arial"/>
                        <a:cs typeface="Arial"/>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D9D9D9"/>
                    </a:solidFill>
                  </a:tcPr>
                </a:tc>
                <a:tc>
                  <a:txBody>
                    <a:bodyPr/>
                    <a:lstStyle/>
                    <a:p>
                      <a:pPr>
                        <a:lnSpc>
                          <a:spcPct val="100000"/>
                        </a:lnSpc>
                      </a:pPr>
                      <a:endParaRPr sz="700">
                        <a:latin typeface="Times New Roman"/>
                        <a:cs typeface="Times New Roman"/>
                      </a:endParaRPr>
                    </a:p>
                    <a:p>
                      <a:pPr>
                        <a:lnSpc>
                          <a:spcPct val="100000"/>
                        </a:lnSpc>
                        <a:spcBef>
                          <a:spcPts val="25"/>
                        </a:spcBef>
                      </a:pPr>
                      <a:endParaRPr sz="550">
                        <a:latin typeface="Times New Roman"/>
                        <a:cs typeface="Times New Roman"/>
                      </a:endParaRPr>
                    </a:p>
                    <a:p>
                      <a:pPr marL="1905" algn="ctr">
                        <a:lnSpc>
                          <a:spcPct val="100000"/>
                        </a:lnSpc>
                      </a:pPr>
                      <a:r>
                        <a:rPr sz="600" b="1" spc="-20" dirty="0">
                          <a:latin typeface="Arial"/>
                          <a:cs typeface="Arial"/>
                        </a:rPr>
                        <a:t>MODE</a:t>
                      </a:r>
                      <a:endParaRPr sz="600">
                        <a:latin typeface="Arial"/>
                        <a:cs typeface="Arial"/>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D9D9D9"/>
                    </a:solidFill>
                  </a:tcPr>
                </a:tc>
                <a:tc>
                  <a:txBody>
                    <a:bodyPr/>
                    <a:lstStyle/>
                    <a:p>
                      <a:pPr>
                        <a:lnSpc>
                          <a:spcPct val="100000"/>
                        </a:lnSpc>
                      </a:pPr>
                      <a:endParaRPr sz="700" dirty="0">
                        <a:latin typeface="Times New Roman"/>
                        <a:cs typeface="Times New Roman"/>
                      </a:endParaRPr>
                    </a:p>
                    <a:p>
                      <a:pPr>
                        <a:lnSpc>
                          <a:spcPct val="100000"/>
                        </a:lnSpc>
                        <a:spcBef>
                          <a:spcPts val="25"/>
                        </a:spcBef>
                      </a:pPr>
                      <a:endParaRPr sz="550" dirty="0">
                        <a:latin typeface="Times New Roman"/>
                        <a:cs typeface="Times New Roman"/>
                      </a:endParaRPr>
                    </a:p>
                    <a:p>
                      <a:pPr marL="86995">
                        <a:lnSpc>
                          <a:spcPct val="100000"/>
                        </a:lnSpc>
                      </a:pPr>
                      <a:r>
                        <a:rPr sz="600" b="1" spc="-110" dirty="0">
                          <a:latin typeface="Arial"/>
                          <a:cs typeface="Arial"/>
                        </a:rPr>
                        <a:t>PROJECT</a:t>
                      </a:r>
                      <a:r>
                        <a:rPr sz="600" b="1" spc="-20" dirty="0">
                          <a:latin typeface="Arial"/>
                          <a:cs typeface="Arial"/>
                        </a:rPr>
                        <a:t> </a:t>
                      </a:r>
                      <a:r>
                        <a:rPr sz="600" b="1" spc="-35" dirty="0">
                          <a:latin typeface="Arial"/>
                          <a:cs typeface="Arial"/>
                        </a:rPr>
                        <a:t>ID</a:t>
                      </a:r>
                      <a:endParaRPr sz="600" dirty="0">
                        <a:latin typeface="Arial"/>
                        <a:cs typeface="Arial"/>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D9D9D9"/>
                    </a:solidFill>
                  </a:tcPr>
                </a:tc>
                <a:tc>
                  <a:txBody>
                    <a:bodyPr/>
                    <a:lstStyle/>
                    <a:p>
                      <a:pPr>
                        <a:lnSpc>
                          <a:spcPct val="100000"/>
                        </a:lnSpc>
                        <a:spcBef>
                          <a:spcPts val="50"/>
                        </a:spcBef>
                      </a:pPr>
                      <a:endParaRPr sz="850" dirty="0">
                        <a:latin typeface="Times New Roman"/>
                        <a:cs typeface="Times New Roman"/>
                      </a:endParaRPr>
                    </a:p>
                    <a:p>
                      <a:pPr marL="212725" marR="123189" indent="-90805">
                        <a:lnSpc>
                          <a:spcPct val="106900"/>
                        </a:lnSpc>
                      </a:pPr>
                      <a:r>
                        <a:rPr sz="600" b="1" spc="-85" dirty="0">
                          <a:latin typeface="Arial"/>
                          <a:cs typeface="Arial"/>
                        </a:rPr>
                        <a:t>STI</a:t>
                      </a:r>
                      <a:r>
                        <a:rPr sz="600" b="1" spc="-35" dirty="0">
                          <a:latin typeface="Arial"/>
                          <a:cs typeface="Arial"/>
                        </a:rPr>
                        <a:t> </a:t>
                      </a:r>
                      <a:r>
                        <a:rPr sz="600" b="1" spc="-100" dirty="0">
                          <a:latin typeface="Arial"/>
                          <a:cs typeface="Arial"/>
                        </a:rPr>
                        <a:t>CATEGORY</a:t>
                      </a:r>
                      <a:r>
                        <a:rPr sz="600" b="1" spc="500" dirty="0">
                          <a:latin typeface="Arial"/>
                          <a:cs typeface="Arial"/>
                        </a:rPr>
                        <a:t> </a:t>
                      </a:r>
                      <a:r>
                        <a:rPr sz="600" b="1" spc="-10" dirty="0">
                          <a:latin typeface="Arial"/>
                          <a:cs typeface="Arial"/>
                        </a:rPr>
                        <a:t>FUNDED</a:t>
                      </a:r>
                      <a:endParaRPr sz="600" dirty="0">
                        <a:latin typeface="Arial"/>
                        <a:cs typeface="Arial"/>
                      </a:endParaRPr>
                    </a:p>
                  </a:txBody>
                  <a:tcPr marL="0" marR="0" marT="635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D9D9D9"/>
                    </a:solidFill>
                  </a:tcPr>
                </a:tc>
                <a:tc>
                  <a:txBody>
                    <a:bodyPr/>
                    <a:lstStyle/>
                    <a:p>
                      <a:pPr>
                        <a:lnSpc>
                          <a:spcPct val="100000"/>
                        </a:lnSpc>
                        <a:spcBef>
                          <a:spcPts val="10"/>
                        </a:spcBef>
                      </a:pPr>
                      <a:endParaRPr sz="550">
                        <a:latin typeface="Times New Roman"/>
                        <a:cs typeface="Times New Roman"/>
                      </a:endParaRPr>
                    </a:p>
                    <a:p>
                      <a:pPr marL="135890" marR="126364" indent="8255" algn="ctr">
                        <a:lnSpc>
                          <a:spcPct val="106900"/>
                        </a:lnSpc>
                      </a:pPr>
                      <a:r>
                        <a:rPr sz="600" b="1" spc="-10" dirty="0">
                          <a:latin typeface="Arial"/>
                          <a:cs typeface="Arial"/>
                        </a:rPr>
                        <a:t>CURRENT</a:t>
                      </a:r>
                      <a:r>
                        <a:rPr sz="600" b="1" spc="500" dirty="0">
                          <a:latin typeface="Arial"/>
                          <a:cs typeface="Arial"/>
                        </a:rPr>
                        <a:t> </a:t>
                      </a:r>
                      <a:r>
                        <a:rPr sz="600" b="1" spc="-65" dirty="0">
                          <a:latin typeface="Arial"/>
                          <a:cs typeface="Arial"/>
                        </a:rPr>
                        <a:t>PRIORITIZATION</a:t>
                      </a:r>
                      <a:r>
                        <a:rPr sz="600" b="1" spc="500" dirty="0">
                          <a:latin typeface="Arial"/>
                          <a:cs typeface="Arial"/>
                        </a:rPr>
                        <a:t> </a:t>
                      </a:r>
                      <a:r>
                        <a:rPr sz="600" b="1" spc="-10" dirty="0">
                          <a:latin typeface="Arial"/>
                          <a:cs typeface="Arial"/>
                        </a:rPr>
                        <a:t>STATUS</a:t>
                      </a:r>
                      <a:endParaRPr sz="600">
                        <a:latin typeface="Arial"/>
                        <a:cs typeface="Arial"/>
                      </a:endParaRPr>
                    </a:p>
                  </a:txBody>
                  <a:tcPr marL="0" marR="0" marT="127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D9D9D9"/>
                    </a:solidFill>
                  </a:tcPr>
                </a:tc>
                <a:tc>
                  <a:txBody>
                    <a:bodyPr/>
                    <a:lstStyle/>
                    <a:p>
                      <a:pPr>
                        <a:lnSpc>
                          <a:spcPct val="100000"/>
                        </a:lnSpc>
                        <a:spcBef>
                          <a:spcPts val="10"/>
                        </a:spcBef>
                      </a:pPr>
                      <a:endParaRPr sz="550" dirty="0">
                        <a:latin typeface="Times New Roman"/>
                        <a:cs typeface="Times New Roman"/>
                      </a:endParaRPr>
                    </a:p>
                    <a:p>
                      <a:pPr marL="170815" marR="102235" indent="-62865">
                        <a:lnSpc>
                          <a:spcPct val="106900"/>
                        </a:lnSpc>
                      </a:pPr>
                      <a:r>
                        <a:rPr sz="600" b="1" spc="-75" dirty="0">
                          <a:latin typeface="Arial"/>
                          <a:cs typeface="Arial"/>
                        </a:rPr>
                        <a:t>RIGHT-</a:t>
                      </a:r>
                      <a:r>
                        <a:rPr sz="600" b="1" spc="-80" dirty="0">
                          <a:latin typeface="Arial"/>
                          <a:cs typeface="Arial"/>
                        </a:rPr>
                        <a:t>OF-</a:t>
                      </a:r>
                      <a:r>
                        <a:rPr sz="600" b="1" spc="-55" dirty="0">
                          <a:latin typeface="Arial"/>
                          <a:cs typeface="Arial"/>
                        </a:rPr>
                        <a:t>WAY</a:t>
                      </a:r>
                      <a:r>
                        <a:rPr sz="600" b="1" spc="500" dirty="0">
                          <a:latin typeface="Arial"/>
                          <a:cs typeface="Arial"/>
                        </a:rPr>
                        <a:t> </a:t>
                      </a:r>
                      <a:r>
                        <a:rPr sz="600" b="1" spc="-55" dirty="0">
                          <a:latin typeface="Arial"/>
                          <a:cs typeface="Arial"/>
                        </a:rPr>
                        <a:t>PROJECTED</a:t>
                      </a:r>
                      <a:r>
                        <a:rPr sz="600" b="1" spc="500" dirty="0">
                          <a:latin typeface="Arial"/>
                          <a:cs typeface="Arial"/>
                        </a:rPr>
                        <a:t> </a:t>
                      </a:r>
                      <a:r>
                        <a:rPr sz="600" b="1" spc="-10" dirty="0">
                          <a:latin typeface="Arial"/>
                          <a:cs typeface="Arial"/>
                        </a:rPr>
                        <a:t>SCHEDULE</a:t>
                      </a:r>
                      <a:endParaRPr sz="600" dirty="0">
                        <a:latin typeface="Arial"/>
                        <a:cs typeface="Arial"/>
                      </a:endParaRPr>
                    </a:p>
                  </a:txBody>
                  <a:tcPr marL="0" marR="0" marT="127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D9D9D9"/>
                    </a:solidFill>
                  </a:tcPr>
                </a:tc>
                <a:tc>
                  <a:txBody>
                    <a:bodyPr/>
                    <a:lstStyle/>
                    <a:p>
                      <a:pPr>
                        <a:lnSpc>
                          <a:spcPct val="100000"/>
                        </a:lnSpc>
                        <a:spcBef>
                          <a:spcPts val="10"/>
                        </a:spcBef>
                      </a:pPr>
                      <a:endParaRPr sz="550" dirty="0">
                        <a:latin typeface="Times New Roman"/>
                        <a:cs typeface="Times New Roman"/>
                      </a:endParaRPr>
                    </a:p>
                    <a:p>
                      <a:pPr marL="170815" marR="91440" indent="-69850">
                        <a:lnSpc>
                          <a:spcPct val="106900"/>
                        </a:lnSpc>
                      </a:pPr>
                      <a:r>
                        <a:rPr sz="600" b="1" spc="-85" dirty="0">
                          <a:latin typeface="Arial"/>
                          <a:cs typeface="Arial"/>
                        </a:rPr>
                        <a:t>CONSTRUCTION</a:t>
                      </a:r>
                      <a:r>
                        <a:rPr sz="600" b="1" spc="500" dirty="0">
                          <a:latin typeface="Arial"/>
                          <a:cs typeface="Arial"/>
                        </a:rPr>
                        <a:t> </a:t>
                      </a:r>
                      <a:r>
                        <a:rPr sz="600" b="1" spc="-45" dirty="0">
                          <a:latin typeface="Arial"/>
                          <a:cs typeface="Arial"/>
                        </a:rPr>
                        <a:t>PROJECTED</a:t>
                      </a:r>
                      <a:r>
                        <a:rPr sz="600" b="1" spc="500" dirty="0">
                          <a:latin typeface="Arial"/>
                          <a:cs typeface="Arial"/>
                        </a:rPr>
                        <a:t> </a:t>
                      </a:r>
                      <a:r>
                        <a:rPr sz="600" b="1" spc="-10" dirty="0">
                          <a:latin typeface="Arial"/>
                          <a:cs typeface="Arial"/>
                        </a:rPr>
                        <a:t>SCHEDULE</a:t>
                      </a:r>
                      <a:endParaRPr sz="600" dirty="0">
                        <a:latin typeface="Arial"/>
                        <a:cs typeface="Arial"/>
                      </a:endParaRPr>
                    </a:p>
                  </a:txBody>
                  <a:tcPr marL="0" marR="0" marT="127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D9D9D9"/>
                    </a:solidFill>
                  </a:tcPr>
                </a:tc>
                <a:tc>
                  <a:txBody>
                    <a:bodyPr/>
                    <a:lstStyle/>
                    <a:p>
                      <a:pPr>
                        <a:lnSpc>
                          <a:spcPct val="100000"/>
                        </a:lnSpc>
                      </a:pPr>
                      <a:endParaRPr sz="700">
                        <a:latin typeface="Times New Roman"/>
                        <a:cs typeface="Times New Roman"/>
                      </a:endParaRPr>
                    </a:p>
                    <a:p>
                      <a:pPr>
                        <a:lnSpc>
                          <a:spcPct val="100000"/>
                        </a:lnSpc>
                        <a:spcBef>
                          <a:spcPts val="25"/>
                        </a:spcBef>
                      </a:pPr>
                      <a:endParaRPr sz="550">
                        <a:latin typeface="Times New Roman"/>
                        <a:cs typeface="Times New Roman"/>
                      </a:endParaRPr>
                    </a:p>
                    <a:p>
                      <a:pPr marL="80010">
                        <a:lnSpc>
                          <a:spcPct val="100000"/>
                        </a:lnSpc>
                      </a:pPr>
                      <a:r>
                        <a:rPr sz="600" b="1" spc="-95" dirty="0">
                          <a:latin typeface="Arial"/>
                          <a:cs typeface="Arial"/>
                        </a:rPr>
                        <a:t>TOTAL</a:t>
                      </a:r>
                      <a:r>
                        <a:rPr sz="600" b="1" spc="-10" dirty="0">
                          <a:latin typeface="Arial"/>
                          <a:cs typeface="Arial"/>
                        </a:rPr>
                        <a:t> </a:t>
                      </a:r>
                      <a:r>
                        <a:rPr sz="600" b="1" spc="-85" dirty="0">
                          <a:latin typeface="Arial"/>
                          <a:cs typeface="Arial"/>
                        </a:rPr>
                        <a:t>STI</a:t>
                      </a:r>
                      <a:r>
                        <a:rPr sz="600" b="1" spc="-25" dirty="0">
                          <a:latin typeface="Arial"/>
                          <a:cs typeface="Arial"/>
                        </a:rPr>
                        <a:t> </a:t>
                      </a:r>
                      <a:r>
                        <a:rPr sz="600" b="1" spc="-10" dirty="0">
                          <a:latin typeface="Arial"/>
                          <a:cs typeface="Arial"/>
                        </a:rPr>
                        <a:t>FUNDS</a:t>
                      </a:r>
                      <a:endParaRPr sz="600">
                        <a:latin typeface="Arial"/>
                        <a:cs typeface="Arial"/>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D9D9D9"/>
                    </a:solidFill>
                  </a:tcPr>
                </a:tc>
                <a:tc>
                  <a:txBody>
                    <a:bodyPr/>
                    <a:lstStyle/>
                    <a:p>
                      <a:pPr>
                        <a:lnSpc>
                          <a:spcPct val="100000"/>
                        </a:lnSpc>
                      </a:pPr>
                      <a:endParaRPr sz="700">
                        <a:latin typeface="Times New Roman"/>
                        <a:cs typeface="Times New Roman"/>
                      </a:endParaRPr>
                    </a:p>
                    <a:p>
                      <a:pPr>
                        <a:lnSpc>
                          <a:spcPct val="100000"/>
                        </a:lnSpc>
                        <a:spcBef>
                          <a:spcPts val="25"/>
                        </a:spcBef>
                      </a:pPr>
                      <a:endParaRPr sz="550">
                        <a:latin typeface="Times New Roman"/>
                        <a:cs typeface="Times New Roman"/>
                      </a:endParaRPr>
                    </a:p>
                    <a:p>
                      <a:pPr marL="3175" algn="ctr">
                        <a:lnSpc>
                          <a:spcPct val="100000"/>
                        </a:lnSpc>
                      </a:pPr>
                      <a:r>
                        <a:rPr sz="600" b="1" spc="-10" dirty="0">
                          <a:latin typeface="Arial"/>
                          <a:cs typeface="Arial"/>
                        </a:rPr>
                        <a:t>COMMENT</a:t>
                      </a:r>
                      <a:endParaRPr sz="600">
                        <a:latin typeface="Arial"/>
                        <a:cs typeface="Arial"/>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D9D9D9"/>
                    </a:solidFill>
                  </a:tcPr>
                </a:tc>
                <a:extLst>
                  <a:ext uri="{0D108BD9-81ED-4DB2-BD59-A6C34878D82A}">
                    <a16:rowId xmlns:a16="http://schemas.microsoft.com/office/drawing/2014/main" val="10000"/>
                  </a:ext>
                </a:extLst>
              </a:tr>
              <a:tr h="306322">
                <a:tc>
                  <a:txBody>
                    <a:bodyPr/>
                    <a:lstStyle/>
                    <a:p>
                      <a:pPr>
                        <a:lnSpc>
                          <a:spcPct val="100000"/>
                        </a:lnSpc>
                        <a:spcBef>
                          <a:spcPts val="50"/>
                        </a:spcBef>
                      </a:pPr>
                      <a:endParaRPr sz="700">
                        <a:latin typeface="Times New Roman"/>
                        <a:cs typeface="Times New Roman"/>
                      </a:endParaRPr>
                    </a:p>
                    <a:p>
                      <a:pPr marL="17145">
                        <a:lnSpc>
                          <a:spcPct val="100000"/>
                        </a:lnSpc>
                      </a:pPr>
                      <a:r>
                        <a:rPr sz="600" spc="-20" dirty="0">
                          <a:latin typeface="Arial"/>
                          <a:cs typeface="Arial"/>
                        </a:rPr>
                        <a:t>EDGECOMBE</a:t>
                      </a:r>
                      <a:endParaRPr sz="600">
                        <a:latin typeface="Arial"/>
                        <a:cs typeface="Arial"/>
                      </a:endParaRPr>
                    </a:p>
                  </a:txBody>
                  <a:tcPr marL="0" marR="0" marT="635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nSpc>
                          <a:spcPct val="100000"/>
                        </a:lnSpc>
                        <a:spcBef>
                          <a:spcPts val="50"/>
                        </a:spcBef>
                      </a:pPr>
                      <a:endParaRPr sz="700">
                        <a:latin typeface="Times New Roman"/>
                        <a:cs typeface="Times New Roman"/>
                      </a:endParaRPr>
                    </a:p>
                    <a:p>
                      <a:pPr marL="17145">
                        <a:lnSpc>
                          <a:spcPct val="100000"/>
                        </a:lnSpc>
                      </a:pPr>
                      <a:r>
                        <a:rPr sz="600" spc="-95" dirty="0">
                          <a:latin typeface="Arial"/>
                          <a:cs typeface="Arial"/>
                        </a:rPr>
                        <a:t>TARBORO</a:t>
                      </a:r>
                      <a:r>
                        <a:rPr sz="600" spc="-20" dirty="0">
                          <a:latin typeface="Arial"/>
                          <a:cs typeface="Arial"/>
                        </a:rPr>
                        <a:t> </a:t>
                      </a:r>
                      <a:r>
                        <a:rPr sz="600" spc="-95" dirty="0">
                          <a:latin typeface="Arial"/>
                          <a:cs typeface="Arial"/>
                        </a:rPr>
                        <a:t>EDGECOMBE</a:t>
                      </a:r>
                      <a:r>
                        <a:rPr sz="600" spc="-20" dirty="0">
                          <a:latin typeface="Arial"/>
                          <a:cs typeface="Arial"/>
                        </a:rPr>
                        <a:t> </a:t>
                      </a:r>
                      <a:r>
                        <a:rPr sz="600" spc="-85" dirty="0">
                          <a:latin typeface="Arial"/>
                          <a:cs typeface="Arial"/>
                        </a:rPr>
                        <a:t>AIRPORT</a:t>
                      </a:r>
                      <a:r>
                        <a:rPr sz="600" spc="-25" dirty="0">
                          <a:latin typeface="Arial"/>
                          <a:cs typeface="Arial"/>
                        </a:rPr>
                        <a:t> </a:t>
                      </a:r>
                      <a:r>
                        <a:rPr sz="600" spc="-45" dirty="0">
                          <a:latin typeface="Arial"/>
                          <a:cs typeface="Arial"/>
                        </a:rPr>
                        <a:t>(ETC)</a:t>
                      </a:r>
                      <a:endParaRPr sz="600">
                        <a:latin typeface="Arial"/>
                        <a:cs typeface="Arial"/>
                      </a:endParaRPr>
                    </a:p>
                  </a:txBody>
                  <a:tcPr marL="0" marR="0" marT="635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nSpc>
                          <a:spcPct val="100000"/>
                        </a:lnSpc>
                        <a:spcBef>
                          <a:spcPts val="50"/>
                        </a:spcBef>
                      </a:pPr>
                      <a:endParaRPr sz="700">
                        <a:latin typeface="Times New Roman"/>
                        <a:cs typeface="Times New Roman"/>
                      </a:endParaRPr>
                    </a:p>
                    <a:p>
                      <a:pPr marL="17145">
                        <a:lnSpc>
                          <a:spcPct val="100000"/>
                        </a:lnSpc>
                      </a:pPr>
                      <a:r>
                        <a:rPr sz="600" spc="-75" dirty="0">
                          <a:latin typeface="Arial"/>
                          <a:cs typeface="Arial"/>
                        </a:rPr>
                        <a:t>RUNWAY</a:t>
                      </a:r>
                      <a:r>
                        <a:rPr sz="600" spc="-45" dirty="0">
                          <a:latin typeface="Arial"/>
                          <a:cs typeface="Arial"/>
                        </a:rPr>
                        <a:t> </a:t>
                      </a:r>
                      <a:r>
                        <a:rPr sz="600" spc="-20" dirty="0">
                          <a:latin typeface="Arial"/>
                          <a:cs typeface="Arial"/>
                        </a:rPr>
                        <a:t>EXTENSION.</a:t>
                      </a:r>
                      <a:endParaRPr sz="600">
                        <a:latin typeface="Arial"/>
                        <a:cs typeface="Arial"/>
                      </a:endParaRPr>
                    </a:p>
                  </a:txBody>
                  <a:tcPr marL="0" marR="0" marT="635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nSpc>
                          <a:spcPct val="100000"/>
                        </a:lnSpc>
                        <a:spcBef>
                          <a:spcPts val="50"/>
                        </a:spcBef>
                      </a:pPr>
                      <a:endParaRPr sz="700">
                        <a:latin typeface="Times New Roman"/>
                        <a:cs typeface="Times New Roman"/>
                      </a:endParaRPr>
                    </a:p>
                    <a:p>
                      <a:pPr marL="635" algn="ctr">
                        <a:lnSpc>
                          <a:spcPct val="100000"/>
                        </a:lnSpc>
                      </a:pPr>
                      <a:r>
                        <a:rPr sz="600" spc="-10" dirty="0">
                          <a:latin typeface="Arial"/>
                          <a:cs typeface="Arial"/>
                        </a:rPr>
                        <a:t>AVIATION</a:t>
                      </a:r>
                      <a:endParaRPr sz="600">
                        <a:latin typeface="Arial"/>
                        <a:cs typeface="Arial"/>
                      </a:endParaRPr>
                    </a:p>
                  </a:txBody>
                  <a:tcPr marL="0" marR="0" marT="635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nSpc>
                          <a:spcPct val="100000"/>
                        </a:lnSpc>
                        <a:spcBef>
                          <a:spcPts val="50"/>
                        </a:spcBef>
                      </a:pPr>
                      <a:endParaRPr sz="700">
                        <a:latin typeface="Times New Roman"/>
                        <a:cs typeface="Times New Roman"/>
                      </a:endParaRPr>
                    </a:p>
                    <a:p>
                      <a:pPr marL="128905">
                        <a:lnSpc>
                          <a:spcPct val="100000"/>
                        </a:lnSpc>
                      </a:pPr>
                      <a:r>
                        <a:rPr sz="600" spc="-70" dirty="0">
                          <a:latin typeface="Arial"/>
                          <a:cs typeface="Arial"/>
                        </a:rPr>
                        <a:t>AV-</a:t>
                      </a:r>
                      <a:r>
                        <a:rPr sz="600" spc="-20" dirty="0">
                          <a:latin typeface="Arial"/>
                          <a:cs typeface="Arial"/>
                        </a:rPr>
                        <a:t>5897</a:t>
                      </a:r>
                      <a:endParaRPr sz="600">
                        <a:latin typeface="Arial"/>
                        <a:cs typeface="Arial"/>
                      </a:endParaRPr>
                    </a:p>
                  </a:txBody>
                  <a:tcPr marL="0" marR="0" marT="635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nSpc>
                          <a:spcPct val="100000"/>
                        </a:lnSpc>
                        <a:spcBef>
                          <a:spcPts val="50"/>
                        </a:spcBef>
                      </a:pPr>
                      <a:endParaRPr sz="700">
                        <a:latin typeface="Times New Roman"/>
                        <a:cs typeface="Times New Roman"/>
                      </a:endParaRPr>
                    </a:p>
                    <a:p>
                      <a:pPr algn="ctr">
                        <a:lnSpc>
                          <a:spcPct val="100000"/>
                        </a:lnSpc>
                      </a:pPr>
                      <a:r>
                        <a:rPr sz="600" spc="-60" dirty="0">
                          <a:latin typeface="Arial"/>
                          <a:cs typeface="Arial"/>
                        </a:rPr>
                        <a:t>DIVISION</a:t>
                      </a:r>
                      <a:r>
                        <a:rPr sz="600" spc="5" dirty="0">
                          <a:latin typeface="Arial"/>
                          <a:cs typeface="Arial"/>
                        </a:rPr>
                        <a:t> </a:t>
                      </a:r>
                      <a:r>
                        <a:rPr sz="600" spc="-50" dirty="0">
                          <a:latin typeface="Arial"/>
                          <a:cs typeface="Arial"/>
                        </a:rPr>
                        <a:t>4</a:t>
                      </a:r>
                      <a:endParaRPr sz="600">
                        <a:latin typeface="Arial"/>
                        <a:cs typeface="Arial"/>
                      </a:endParaRPr>
                    </a:p>
                  </a:txBody>
                  <a:tcPr marL="0" marR="0" marT="635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240665" marR="128270" indent="-111760">
                        <a:lnSpc>
                          <a:spcPct val="106900"/>
                        </a:lnSpc>
                        <a:spcBef>
                          <a:spcPts val="420"/>
                        </a:spcBef>
                      </a:pPr>
                      <a:r>
                        <a:rPr sz="600" spc="-95" dirty="0">
                          <a:latin typeface="Arial"/>
                          <a:cs typeface="Arial"/>
                        </a:rPr>
                        <a:t>SCHEDULED</a:t>
                      </a:r>
                      <a:r>
                        <a:rPr sz="600" spc="20" dirty="0">
                          <a:latin typeface="Arial"/>
                          <a:cs typeface="Arial"/>
                        </a:rPr>
                        <a:t> </a:t>
                      </a:r>
                      <a:r>
                        <a:rPr sz="600" spc="-95" dirty="0">
                          <a:latin typeface="Arial"/>
                          <a:cs typeface="Arial"/>
                        </a:rPr>
                        <a:t>FOR</a:t>
                      </a:r>
                      <a:r>
                        <a:rPr sz="600" spc="500" dirty="0">
                          <a:latin typeface="Arial"/>
                          <a:cs typeface="Arial"/>
                        </a:rPr>
                        <a:t> </a:t>
                      </a:r>
                      <a:r>
                        <a:rPr sz="600" spc="-10" dirty="0">
                          <a:latin typeface="Arial"/>
                          <a:cs typeface="Arial"/>
                        </a:rPr>
                        <a:t>DELIVERY</a:t>
                      </a:r>
                      <a:endParaRPr sz="600">
                        <a:latin typeface="Arial"/>
                        <a:cs typeface="Arial"/>
                      </a:endParaRPr>
                    </a:p>
                  </a:txBody>
                  <a:tcPr marL="0" marR="0" marT="5334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nSpc>
                          <a:spcPct val="100000"/>
                        </a:lnSpc>
                      </a:pPr>
                      <a:endParaRPr sz="6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nSpc>
                          <a:spcPct val="100000"/>
                        </a:lnSpc>
                        <a:spcBef>
                          <a:spcPts val="50"/>
                        </a:spcBef>
                      </a:pPr>
                      <a:endParaRPr sz="700">
                        <a:latin typeface="Times New Roman"/>
                        <a:cs typeface="Times New Roman"/>
                      </a:endParaRPr>
                    </a:p>
                    <a:p>
                      <a:pPr algn="ctr">
                        <a:lnSpc>
                          <a:spcPct val="100000"/>
                        </a:lnSpc>
                      </a:pPr>
                      <a:r>
                        <a:rPr sz="600" spc="-20" dirty="0">
                          <a:latin typeface="Arial"/>
                          <a:cs typeface="Arial"/>
                        </a:rPr>
                        <a:t>2028</a:t>
                      </a:r>
                      <a:endParaRPr sz="600">
                        <a:latin typeface="Arial"/>
                        <a:cs typeface="Arial"/>
                      </a:endParaRPr>
                    </a:p>
                  </a:txBody>
                  <a:tcPr marL="0" marR="0" marT="635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nSpc>
                          <a:spcPct val="100000"/>
                        </a:lnSpc>
                        <a:spcBef>
                          <a:spcPts val="50"/>
                        </a:spcBef>
                      </a:pPr>
                      <a:endParaRPr sz="700">
                        <a:latin typeface="Times New Roman"/>
                        <a:cs typeface="Times New Roman"/>
                      </a:endParaRPr>
                    </a:p>
                    <a:p>
                      <a:pPr marR="9525" algn="r">
                        <a:lnSpc>
                          <a:spcPct val="100000"/>
                        </a:lnSpc>
                      </a:pPr>
                      <a:r>
                        <a:rPr sz="600" spc="-10" dirty="0">
                          <a:latin typeface="Arial"/>
                          <a:cs typeface="Arial"/>
                        </a:rPr>
                        <a:t>$3,790,000</a:t>
                      </a:r>
                      <a:endParaRPr sz="600">
                        <a:latin typeface="Arial"/>
                        <a:cs typeface="Arial"/>
                      </a:endParaRPr>
                    </a:p>
                  </a:txBody>
                  <a:tcPr marL="0" marR="0" marT="635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nSpc>
                          <a:spcPct val="100000"/>
                        </a:lnSpc>
                      </a:pPr>
                      <a:endParaRPr sz="6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extLst>
                  <a:ext uri="{0D108BD9-81ED-4DB2-BD59-A6C34878D82A}">
                    <a16:rowId xmlns:a16="http://schemas.microsoft.com/office/drawing/2014/main" val="10001"/>
                  </a:ext>
                </a:extLst>
              </a:tr>
              <a:tr h="193498">
                <a:tc>
                  <a:txBody>
                    <a:bodyPr/>
                    <a:lstStyle/>
                    <a:p>
                      <a:pPr marL="17145">
                        <a:lnSpc>
                          <a:spcPct val="100000"/>
                        </a:lnSpc>
                        <a:spcBef>
                          <a:spcPts val="360"/>
                        </a:spcBef>
                      </a:pPr>
                      <a:r>
                        <a:rPr sz="600" spc="-20" dirty="0">
                          <a:latin typeface="Arial"/>
                          <a:cs typeface="Arial"/>
                        </a:rPr>
                        <a:t>EDGECOMBE</a:t>
                      </a:r>
                      <a:endParaRPr sz="600">
                        <a:latin typeface="Arial"/>
                        <a:cs typeface="Arial"/>
                      </a:endParaRPr>
                    </a:p>
                  </a:txBody>
                  <a:tcPr marL="0" marR="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7145">
                        <a:lnSpc>
                          <a:spcPct val="100000"/>
                        </a:lnSpc>
                        <a:spcBef>
                          <a:spcPts val="360"/>
                        </a:spcBef>
                      </a:pPr>
                      <a:r>
                        <a:rPr sz="600" spc="-100" dirty="0">
                          <a:latin typeface="Arial"/>
                          <a:cs typeface="Arial"/>
                        </a:rPr>
                        <a:t>US</a:t>
                      </a:r>
                      <a:r>
                        <a:rPr sz="600" spc="-50" dirty="0">
                          <a:latin typeface="Arial"/>
                          <a:cs typeface="Arial"/>
                        </a:rPr>
                        <a:t> </a:t>
                      </a:r>
                      <a:r>
                        <a:rPr sz="600" spc="-25" dirty="0">
                          <a:latin typeface="Arial"/>
                          <a:cs typeface="Arial"/>
                        </a:rPr>
                        <a:t>258</a:t>
                      </a:r>
                      <a:endParaRPr sz="600">
                        <a:latin typeface="Arial"/>
                        <a:cs typeface="Arial"/>
                      </a:endParaRPr>
                    </a:p>
                  </a:txBody>
                  <a:tcPr marL="0" marR="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7145">
                        <a:lnSpc>
                          <a:spcPct val="100000"/>
                        </a:lnSpc>
                        <a:spcBef>
                          <a:spcPts val="360"/>
                        </a:spcBef>
                      </a:pPr>
                      <a:r>
                        <a:rPr sz="600" spc="-125" dirty="0">
                          <a:latin typeface="Arial"/>
                          <a:cs typeface="Arial"/>
                        </a:rPr>
                        <a:t>SR</a:t>
                      </a:r>
                      <a:r>
                        <a:rPr sz="600" spc="-35" dirty="0">
                          <a:latin typeface="Arial"/>
                          <a:cs typeface="Arial"/>
                        </a:rPr>
                        <a:t> </a:t>
                      </a:r>
                      <a:r>
                        <a:rPr sz="600" spc="-20" dirty="0">
                          <a:latin typeface="Arial"/>
                          <a:cs typeface="Arial"/>
                        </a:rPr>
                        <a:t>1601</a:t>
                      </a:r>
                      <a:r>
                        <a:rPr sz="600" spc="5" dirty="0">
                          <a:latin typeface="Arial"/>
                          <a:cs typeface="Arial"/>
                        </a:rPr>
                        <a:t> </a:t>
                      </a:r>
                      <a:r>
                        <a:rPr sz="600" spc="-75" dirty="0">
                          <a:latin typeface="Arial"/>
                          <a:cs typeface="Arial"/>
                        </a:rPr>
                        <a:t>(COLONIAL</a:t>
                      </a:r>
                      <a:r>
                        <a:rPr sz="600" spc="-5" dirty="0">
                          <a:latin typeface="Arial"/>
                          <a:cs typeface="Arial"/>
                        </a:rPr>
                        <a:t> </a:t>
                      </a:r>
                      <a:r>
                        <a:rPr sz="600" spc="-75" dirty="0">
                          <a:latin typeface="Arial"/>
                          <a:cs typeface="Arial"/>
                        </a:rPr>
                        <a:t>ROAD)</a:t>
                      </a:r>
                      <a:r>
                        <a:rPr sz="600" spc="-55" dirty="0">
                          <a:latin typeface="Arial"/>
                          <a:cs typeface="Arial"/>
                        </a:rPr>
                        <a:t> </a:t>
                      </a:r>
                      <a:r>
                        <a:rPr sz="600" spc="-90" dirty="0">
                          <a:latin typeface="Arial"/>
                          <a:cs typeface="Arial"/>
                        </a:rPr>
                        <a:t>TO</a:t>
                      </a:r>
                      <a:r>
                        <a:rPr sz="600" spc="-50" dirty="0">
                          <a:latin typeface="Arial"/>
                          <a:cs typeface="Arial"/>
                        </a:rPr>
                        <a:t> </a:t>
                      </a:r>
                      <a:r>
                        <a:rPr sz="600" spc="-95" dirty="0">
                          <a:latin typeface="Arial"/>
                          <a:cs typeface="Arial"/>
                        </a:rPr>
                        <a:t>US</a:t>
                      </a:r>
                      <a:r>
                        <a:rPr sz="600" spc="-40" dirty="0">
                          <a:latin typeface="Arial"/>
                          <a:cs typeface="Arial"/>
                        </a:rPr>
                        <a:t> </a:t>
                      </a:r>
                      <a:r>
                        <a:rPr sz="600" spc="-20" dirty="0">
                          <a:latin typeface="Arial"/>
                          <a:cs typeface="Arial"/>
                        </a:rPr>
                        <a:t>64.</a:t>
                      </a:r>
                      <a:r>
                        <a:rPr sz="600" spc="-10" dirty="0">
                          <a:latin typeface="Arial"/>
                          <a:cs typeface="Arial"/>
                        </a:rPr>
                        <a:t> </a:t>
                      </a:r>
                      <a:r>
                        <a:rPr sz="600" spc="-60" dirty="0">
                          <a:latin typeface="Arial"/>
                          <a:cs typeface="Arial"/>
                        </a:rPr>
                        <a:t>WIDEN</a:t>
                      </a:r>
                      <a:r>
                        <a:rPr sz="600" spc="-35" dirty="0">
                          <a:latin typeface="Arial"/>
                          <a:cs typeface="Arial"/>
                        </a:rPr>
                        <a:t> </a:t>
                      </a:r>
                      <a:r>
                        <a:rPr sz="600" spc="-10" dirty="0">
                          <a:latin typeface="Arial"/>
                          <a:cs typeface="Arial"/>
                        </a:rPr>
                        <a:t>ROADWAY.</a:t>
                      </a:r>
                      <a:endParaRPr sz="600">
                        <a:latin typeface="Arial"/>
                        <a:cs typeface="Arial"/>
                      </a:endParaRPr>
                    </a:p>
                  </a:txBody>
                  <a:tcPr marL="0" marR="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905" algn="ctr">
                        <a:lnSpc>
                          <a:spcPct val="100000"/>
                        </a:lnSpc>
                        <a:spcBef>
                          <a:spcPts val="360"/>
                        </a:spcBef>
                      </a:pPr>
                      <a:r>
                        <a:rPr sz="600" spc="-10" dirty="0">
                          <a:latin typeface="Arial"/>
                          <a:cs typeface="Arial"/>
                        </a:rPr>
                        <a:t>HIGHWAY</a:t>
                      </a:r>
                      <a:endParaRPr sz="600">
                        <a:latin typeface="Arial"/>
                        <a:cs typeface="Arial"/>
                      </a:endParaRPr>
                    </a:p>
                  </a:txBody>
                  <a:tcPr marL="0" marR="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49860">
                        <a:lnSpc>
                          <a:spcPct val="100000"/>
                        </a:lnSpc>
                        <a:spcBef>
                          <a:spcPts val="360"/>
                        </a:spcBef>
                      </a:pPr>
                      <a:r>
                        <a:rPr sz="600" spc="-80" dirty="0">
                          <a:latin typeface="Arial"/>
                          <a:cs typeface="Arial"/>
                        </a:rPr>
                        <a:t>R-</a:t>
                      </a:r>
                      <a:r>
                        <a:rPr sz="600" spc="-20" dirty="0">
                          <a:latin typeface="Arial"/>
                          <a:cs typeface="Arial"/>
                        </a:rPr>
                        <a:t>5949</a:t>
                      </a:r>
                      <a:endParaRPr sz="600">
                        <a:latin typeface="Arial"/>
                        <a:cs typeface="Arial"/>
                      </a:endParaRPr>
                    </a:p>
                  </a:txBody>
                  <a:tcPr marL="0" marR="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gn="ctr">
                        <a:lnSpc>
                          <a:spcPct val="100000"/>
                        </a:lnSpc>
                        <a:spcBef>
                          <a:spcPts val="360"/>
                        </a:spcBef>
                      </a:pPr>
                      <a:r>
                        <a:rPr sz="600" spc="-60" dirty="0">
                          <a:latin typeface="Arial"/>
                          <a:cs typeface="Arial"/>
                        </a:rPr>
                        <a:t>DIVISION</a:t>
                      </a:r>
                      <a:r>
                        <a:rPr sz="600" spc="5" dirty="0">
                          <a:latin typeface="Arial"/>
                          <a:cs typeface="Arial"/>
                        </a:rPr>
                        <a:t> </a:t>
                      </a:r>
                      <a:r>
                        <a:rPr sz="600" spc="-50" dirty="0">
                          <a:latin typeface="Arial"/>
                          <a:cs typeface="Arial"/>
                        </a:rPr>
                        <a:t>4</a:t>
                      </a:r>
                      <a:endParaRPr sz="600">
                        <a:latin typeface="Arial"/>
                        <a:cs typeface="Arial"/>
                      </a:endParaRPr>
                    </a:p>
                  </a:txBody>
                  <a:tcPr marL="0" marR="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gn="ctr">
                        <a:lnSpc>
                          <a:spcPts val="700"/>
                        </a:lnSpc>
                      </a:pPr>
                      <a:r>
                        <a:rPr sz="600" spc="-95" dirty="0">
                          <a:latin typeface="Arial"/>
                          <a:cs typeface="Arial"/>
                        </a:rPr>
                        <a:t>SCHEDULED</a:t>
                      </a:r>
                      <a:r>
                        <a:rPr sz="600" spc="20" dirty="0">
                          <a:latin typeface="Arial"/>
                          <a:cs typeface="Arial"/>
                        </a:rPr>
                        <a:t> </a:t>
                      </a:r>
                      <a:r>
                        <a:rPr sz="600" spc="-25" dirty="0">
                          <a:latin typeface="Arial"/>
                          <a:cs typeface="Arial"/>
                        </a:rPr>
                        <a:t>FOR</a:t>
                      </a:r>
                      <a:endParaRPr sz="600">
                        <a:latin typeface="Arial"/>
                        <a:cs typeface="Arial"/>
                      </a:endParaRPr>
                    </a:p>
                    <a:p>
                      <a:pPr algn="ctr">
                        <a:lnSpc>
                          <a:spcPct val="100000"/>
                        </a:lnSpc>
                        <a:spcBef>
                          <a:spcPts val="50"/>
                        </a:spcBef>
                      </a:pPr>
                      <a:r>
                        <a:rPr sz="600" spc="-10" dirty="0">
                          <a:latin typeface="Arial"/>
                          <a:cs typeface="Arial"/>
                        </a:rPr>
                        <a:t>DELIVERY</a:t>
                      </a:r>
                      <a:endParaRPr sz="600">
                        <a:latin typeface="Arial"/>
                        <a:cs typeface="Arial"/>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R="260985" algn="r">
                        <a:lnSpc>
                          <a:spcPct val="100000"/>
                        </a:lnSpc>
                        <a:spcBef>
                          <a:spcPts val="360"/>
                        </a:spcBef>
                      </a:pPr>
                      <a:r>
                        <a:rPr sz="600" spc="-20" dirty="0">
                          <a:latin typeface="Arial"/>
                          <a:cs typeface="Arial"/>
                        </a:rPr>
                        <a:t>2027</a:t>
                      </a:r>
                      <a:endParaRPr sz="600">
                        <a:latin typeface="Arial"/>
                        <a:cs typeface="Arial"/>
                      </a:endParaRPr>
                    </a:p>
                  </a:txBody>
                  <a:tcPr marL="0" marR="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gn="ctr">
                        <a:lnSpc>
                          <a:spcPct val="100000"/>
                        </a:lnSpc>
                        <a:spcBef>
                          <a:spcPts val="360"/>
                        </a:spcBef>
                      </a:pPr>
                      <a:r>
                        <a:rPr sz="600" spc="-20" dirty="0">
                          <a:latin typeface="Arial"/>
                          <a:cs typeface="Arial"/>
                        </a:rPr>
                        <a:t>2029</a:t>
                      </a:r>
                      <a:endParaRPr sz="600">
                        <a:latin typeface="Arial"/>
                        <a:cs typeface="Arial"/>
                      </a:endParaRPr>
                    </a:p>
                  </a:txBody>
                  <a:tcPr marL="0" marR="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R="9525" algn="r">
                        <a:lnSpc>
                          <a:spcPct val="100000"/>
                        </a:lnSpc>
                        <a:spcBef>
                          <a:spcPts val="360"/>
                        </a:spcBef>
                      </a:pPr>
                      <a:r>
                        <a:rPr sz="600" spc="-10" dirty="0">
                          <a:latin typeface="Arial"/>
                          <a:cs typeface="Arial"/>
                        </a:rPr>
                        <a:t>$28,200,000</a:t>
                      </a:r>
                      <a:endParaRPr sz="600">
                        <a:latin typeface="Arial"/>
                        <a:cs typeface="Arial"/>
                      </a:endParaRPr>
                    </a:p>
                  </a:txBody>
                  <a:tcPr marL="0" marR="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nSpc>
                          <a:spcPct val="100000"/>
                        </a:lnSpc>
                      </a:pPr>
                      <a:endParaRPr sz="6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extLst>
                  <a:ext uri="{0D108BD9-81ED-4DB2-BD59-A6C34878D82A}">
                    <a16:rowId xmlns:a16="http://schemas.microsoft.com/office/drawing/2014/main" val="10002"/>
                  </a:ext>
                </a:extLst>
              </a:tr>
              <a:tr h="333618">
                <a:tc>
                  <a:txBody>
                    <a:bodyPr/>
                    <a:lstStyle/>
                    <a:p>
                      <a:pPr>
                        <a:lnSpc>
                          <a:spcPct val="100000"/>
                        </a:lnSpc>
                        <a:spcBef>
                          <a:spcPts val="45"/>
                        </a:spcBef>
                      </a:pPr>
                      <a:endParaRPr sz="800">
                        <a:latin typeface="Times New Roman"/>
                        <a:cs typeface="Times New Roman"/>
                      </a:endParaRPr>
                    </a:p>
                    <a:p>
                      <a:pPr marL="17145">
                        <a:lnSpc>
                          <a:spcPct val="100000"/>
                        </a:lnSpc>
                      </a:pPr>
                      <a:r>
                        <a:rPr sz="600" spc="-10" dirty="0">
                          <a:latin typeface="Arial"/>
                          <a:cs typeface="Arial"/>
                        </a:rPr>
                        <a:t>JOHNSTON</a:t>
                      </a:r>
                      <a:endParaRPr sz="600">
                        <a:latin typeface="Arial"/>
                        <a:cs typeface="Arial"/>
                      </a:endParaRPr>
                    </a:p>
                  </a:txBody>
                  <a:tcPr marL="0" marR="0" marT="571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nSpc>
                          <a:spcPct val="100000"/>
                        </a:lnSpc>
                        <a:spcBef>
                          <a:spcPts val="45"/>
                        </a:spcBef>
                      </a:pPr>
                      <a:endParaRPr sz="800">
                        <a:latin typeface="Times New Roman"/>
                        <a:cs typeface="Times New Roman"/>
                      </a:endParaRPr>
                    </a:p>
                    <a:p>
                      <a:pPr marL="17145">
                        <a:lnSpc>
                          <a:spcPct val="100000"/>
                        </a:lnSpc>
                      </a:pPr>
                      <a:r>
                        <a:rPr sz="600" spc="-30" dirty="0">
                          <a:latin typeface="Arial"/>
                          <a:cs typeface="Arial"/>
                        </a:rPr>
                        <a:t>I-</a:t>
                      </a:r>
                      <a:r>
                        <a:rPr sz="600" spc="-25" dirty="0">
                          <a:latin typeface="Arial"/>
                          <a:cs typeface="Arial"/>
                        </a:rPr>
                        <a:t>95</a:t>
                      </a:r>
                      <a:endParaRPr sz="600">
                        <a:latin typeface="Arial"/>
                        <a:cs typeface="Arial"/>
                      </a:endParaRPr>
                    </a:p>
                  </a:txBody>
                  <a:tcPr marL="0" marR="0" marT="571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nSpc>
                          <a:spcPct val="100000"/>
                        </a:lnSpc>
                        <a:spcBef>
                          <a:spcPts val="45"/>
                        </a:spcBef>
                      </a:pPr>
                      <a:endParaRPr sz="800" dirty="0">
                        <a:latin typeface="Times New Roman"/>
                        <a:cs typeface="Times New Roman"/>
                      </a:endParaRPr>
                    </a:p>
                    <a:p>
                      <a:pPr marL="17145">
                        <a:lnSpc>
                          <a:spcPct val="100000"/>
                        </a:lnSpc>
                      </a:pPr>
                      <a:r>
                        <a:rPr sz="600" spc="-100" dirty="0">
                          <a:latin typeface="Arial"/>
                          <a:cs typeface="Arial"/>
                        </a:rPr>
                        <a:t>US</a:t>
                      </a:r>
                      <a:r>
                        <a:rPr sz="600" spc="-45" dirty="0">
                          <a:latin typeface="Arial"/>
                          <a:cs typeface="Arial"/>
                        </a:rPr>
                        <a:t> </a:t>
                      </a:r>
                      <a:r>
                        <a:rPr sz="600" spc="-25" dirty="0">
                          <a:latin typeface="Arial"/>
                          <a:cs typeface="Arial"/>
                        </a:rPr>
                        <a:t>70</a:t>
                      </a:r>
                      <a:r>
                        <a:rPr sz="600" spc="-10" dirty="0">
                          <a:latin typeface="Arial"/>
                          <a:cs typeface="Arial"/>
                        </a:rPr>
                        <a:t> </a:t>
                      </a:r>
                      <a:r>
                        <a:rPr sz="600" spc="-80" dirty="0">
                          <a:latin typeface="Arial"/>
                          <a:cs typeface="Arial"/>
                        </a:rPr>
                        <a:t>BUSINESS.</a:t>
                      </a:r>
                      <a:r>
                        <a:rPr sz="600" spc="100" dirty="0">
                          <a:latin typeface="Arial"/>
                          <a:cs typeface="Arial"/>
                        </a:rPr>
                        <a:t> </a:t>
                      </a:r>
                      <a:r>
                        <a:rPr sz="600" spc="-90" dirty="0">
                          <a:latin typeface="Arial"/>
                          <a:cs typeface="Arial"/>
                        </a:rPr>
                        <a:t>UPGRADE</a:t>
                      </a:r>
                      <a:r>
                        <a:rPr sz="600" spc="-65" dirty="0">
                          <a:latin typeface="Arial"/>
                          <a:cs typeface="Arial"/>
                        </a:rPr>
                        <a:t> </a:t>
                      </a:r>
                      <a:r>
                        <a:rPr sz="600" spc="-25" dirty="0">
                          <a:latin typeface="Arial"/>
                          <a:cs typeface="Arial"/>
                        </a:rPr>
                        <a:t>INTERCHANGE.</a:t>
                      </a:r>
                      <a:r>
                        <a:rPr lang="en-US" sz="600" spc="-25" dirty="0">
                          <a:latin typeface="Arial"/>
                          <a:cs typeface="Arial"/>
                        </a:rPr>
                        <a:t> IN SMITHFIELD</a:t>
                      </a:r>
                      <a:endParaRPr sz="600" dirty="0">
                        <a:latin typeface="Arial"/>
                        <a:cs typeface="Arial"/>
                      </a:endParaRPr>
                    </a:p>
                  </a:txBody>
                  <a:tcPr marL="0" marR="0" marT="571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nSpc>
                          <a:spcPct val="100000"/>
                        </a:lnSpc>
                        <a:spcBef>
                          <a:spcPts val="45"/>
                        </a:spcBef>
                      </a:pPr>
                      <a:endParaRPr sz="800">
                        <a:latin typeface="Times New Roman"/>
                        <a:cs typeface="Times New Roman"/>
                      </a:endParaRPr>
                    </a:p>
                    <a:p>
                      <a:pPr marL="1905" algn="ctr">
                        <a:lnSpc>
                          <a:spcPct val="100000"/>
                        </a:lnSpc>
                      </a:pPr>
                      <a:r>
                        <a:rPr sz="600" spc="-10" dirty="0">
                          <a:latin typeface="Arial"/>
                          <a:cs typeface="Arial"/>
                        </a:rPr>
                        <a:t>HIGHWAY</a:t>
                      </a:r>
                      <a:endParaRPr sz="600">
                        <a:latin typeface="Arial"/>
                        <a:cs typeface="Arial"/>
                      </a:endParaRPr>
                    </a:p>
                  </a:txBody>
                  <a:tcPr marL="0" marR="0" marT="571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nSpc>
                          <a:spcPct val="100000"/>
                        </a:lnSpc>
                        <a:spcBef>
                          <a:spcPts val="45"/>
                        </a:spcBef>
                      </a:pPr>
                      <a:endParaRPr sz="800">
                        <a:latin typeface="Times New Roman"/>
                        <a:cs typeface="Times New Roman"/>
                      </a:endParaRPr>
                    </a:p>
                    <a:p>
                      <a:pPr marL="156845">
                        <a:lnSpc>
                          <a:spcPct val="100000"/>
                        </a:lnSpc>
                      </a:pPr>
                      <a:r>
                        <a:rPr sz="600" spc="-30" dirty="0">
                          <a:latin typeface="Arial"/>
                          <a:cs typeface="Arial"/>
                        </a:rPr>
                        <a:t>I-</a:t>
                      </a:r>
                      <a:r>
                        <a:rPr sz="600" spc="-20" dirty="0">
                          <a:latin typeface="Arial"/>
                          <a:cs typeface="Arial"/>
                        </a:rPr>
                        <a:t>5972</a:t>
                      </a:r>
                      <a:endParaRPr sz="600">
                        <a:latin typeface="Arial"/>
                        <a:cs typeface="Arial"/>
                      </a:endParaRPr>
                    </a:p>
                  </a:txBody>
                  <a:tcPr marL="0" marR="0" marT="571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nSpc>
                          <a:spcPct val="100000"/>
                        </a:lnSpc>
                        <a:spcBef>
                          <a:spcPts val="45"/>
                        </a:spcBef>
                      </a:pPr>
                      <a:endParaRPr sz="800" dirty="0">
                        <a:latin typeface="Times New Roman"/>
                        <a:cs typeface="Times New Roman"/>
                      </a:endParaRPr>
                    </a:p>
                    <a:p>
                      <a:pPr marL="2540" algn="ctr">
                        <a:lnSpc>
                          <a:spcPct val="100000"/>
                        </a:lnSpc>
                      </a:pPr>
                      <a:r>
                        <a:rPr sz="600" spc="-85" dirty="0">
                          <a:latin typeface="Arial"/>
                          <a:cs typeface="Arial"/>
                        </a:rPr>
                        <a:t>REGION</a:t>
                      </a:r>
                      <a:r>
                        <a:rPr sz="600" spc="-25" dirty="0">
                          <a:latin typeface="Arial"/>
                          <a:cs typeface="Arial"/>
                        </a:rPr>
                        <a:t> </a:t>
                      </a:r>
                      <a:r>
                        <a:rPr sz="600" spc="-50" dirty="0">
                          <a:latin typeface="Arial"/>
                          <a:cs typeface="Arial"/>
                        </a:rPr>
                        <a:t>A</a:t>
                      </a:r>
                      <a:endParaRPr sz="600" dirty="0">
                        <a:latin typeface="Arial"/>
                        <a:cs typeface="Arial"/>
                      </a:endParaRPr>
                    </a:p>
                  </a:txBody>
                  <a:tcPr marL="0" marR="0" marT="571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240665" marR="128270" indent="-111760">
                        <a:lnSpc>
                          <a:spcPct val="106900"/>
                        </a:lnSpc>
                        <a:spcBef>
                          <a:spcPts val="530"/>
                        </a:spcBef>
                      </a:pPr>
                      <a:r>
                        <a:rPr sz="600" spc="-95" dirty="0">
                          <a:latin typeface="Arial"/>
                          <a:cs typeface="Arial"/>
                        </a:rPr>
                        <a:t>SCHEDULED</a:t>
                      </a:r>
                      <a:r>
                        <a:rPr sz="600" spc="20" dirty="0">
                          <a:latin typeface="Arial"/>
                          <a:cs typeface="Arial"/>
                        </a:rPr>
                        <a:t> </a:t>
                      </a:r>
                      <a:r>
                        <a:rPr sz="600" spc="-95" dirty="0">
                          <a:latin typeface="Arial"/>
                          <a:cs typeface="Arial"/>
                        </a:rPr>
                        <a:t>FOR</a:t>
                      </a:r>
                      <a:r>
                        <a:rPr sz="600" spc="500" dirty="0">
                          <a:latin typeface="Arial"/>
                          <a:cs typeface="Arial"/>
                        </a:rPr>
                        <a:t> </a:t>
                      </a:r>
                      <a:r>
                        <a:rPr sz="600" spc="-10" dirty="0">
                          <a:latin typeface="Arial"/>
                          <a:cs typeface="Arial"/>
                        </a:rPr>
                        <a:t>DELIVERY</a:t>
                      </a:r>
                      <a:endParaRPr sz="600" dirty="0">
                        <a:latin typeface="Arial"/>
                        <a:cs typeface="Arial"/>
                      </a:endParaRPr>
                    </a:p>
                  </a:txBody>
                  <a:tcPr marL="0" marR="0" marT="6731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nSpc>
                          <a:spcPct val="100000"/>
                        </a:lnSpc>
                      </a:pPr>
                      <a:endParaRPr sz="6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nSpc>
                          <a:spcPct val="100000"/>
                        </a:lnSpc>
                        <a:spcBef>
                          <a:spcPts val="45"/>
                        </a:spcBef>
                      </a:pPr>
                      <a:endParaRPr sz="800">
                        <a:latin typeface="Times New Roman"/>
                        <a:cs typeface="Times New Roman"/>
                      </a:endParaRPr>
                    </a:p>
                    <a:p>
                      <a:pPr algn="ctr">
                        <a:lnSpc>
                          <a:spcPct val="100000"/>
                        </a:lnSpc>
                      </a:pPr>
                      <a:r>
                        <a:rPr sz="600" spc="-20" dirty="0">
                          <a:latin typeface="Arial"/>
                          <a:cs typeface="Arial"/>
                        </a:rPr>
                        <a:t>2024</a:t>
                      </a:r>
                      <a:endParaRPr sz="600">
                        <a:latin typeface="Arial"/>
                        <a:cs typeface="Arial"/>
                      </a:endParaRPr>
                    </a:p>
                  </a:txBody>
                  <a:tcPr marL="0" marR="0" marT="571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nSpc>
                          <a:spcPct val="100000"/>
                        </a:lnSpc>
                        <a:spcBef>
                          <a:spcPts val="45"/>
                        </a:spcBef>
                      </a:pPr>
                      <a:endParaRPr sz="800">
                        <a:latin typeface="Times New Roman"/>
                        <a:cs typeface="Times New Roman"/>
                      </a:endParaRPr>
                    </a:p>
                    <a:p>
                      <a:pPr marR="9525" algn="r">
                        <a:lnSpc>
                          <a:spcPct val="100000"/>
                        </a:lnSpc>
                      </a:pPr>
                      <a:r>
                        <a:rPr sz="600" spc="-10" dirty="0">
                          <a:latin typeface="Arial"/>
                          <a:cs typeface="Arial"/>
                        </a:rPr>
                        <a:t>$19,501,000</a:t>
                      </a:r>
                      <a:endParaRPr sz="600">
                        <a:latin typeface="Arial"/>
                        <a:cs typeface="Arial"/>
                      </a:endParaRPr>
                    </a:p>
                  </a:txBody>
                  <a:tcPr marL="0" marR="0" marT="571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nSpc>
                          <a:spcPct val="100000"/>
                        </a:lnSpc>
                        <a:spcBef>
                          <a:spcPts val="45"/>
                        </a:spcBef>
                      </a:pPr>
                      <a:endParaRPr sz="800">
                        <a:latin typeface="Times New Roman"/>
                        <a:cs typeface="Times New Roman"/>
                      </a:endParaRPr>
                    </a:p>
                    <a:p>
                      <a:pPr marL="17145">
                        <a:lnSpc>
                          <a:spcPct val="100000"/>
                        </a:lnSpc>
                      </a:pPr>
                      <a:r>
                        <a:rPr sz="600" spc="-70" dirty="0">
                          <a:latin typeface="Arial"/>
                          <a:cs typeface="Arial"/>
                        </a:rPr>
                        <a:t>RIGHT-</a:t>
                      </a:r>
                      <a:r>
                        <a:rPr sz="600" spc="-85" dirty="0">
                          <a:latin typeface="Arial"/>
                          <a:cs typeface="Arial"/>
                        </a:rPr>
                        <a:t>OF-</a:t>
                      </a:r>
                      <a:r>
                        <a:rPr sz="600" spc="-75" dirty="0">
                          <a:latin typeface="Arial"/>
                          <a:cs typeface="Arial"/>
                        </a:rPr>
                        <a:t>WAY</a:t>
                      </a:r>
                      <a:r>
                        <a:rPr sz="600" spc="-40" dirty="0">
                          <a:latin typeface="Arial"/>
                          <a:cs typeface="Arial"/>
                        </a:rPr>
                        <a:t> </a:t>
                      </a:r>
                      <a:r>
                        <a:rPr sz="600" spc="-30" dirty="0">
                          <a:latin typeface="Arial"/>
                          <a:cs typeface="Arial"/>
                        </a:rPr>
                        <a:t>IN</a:t>
                      </a:r>
                      <a:r>
                        <a:rPr sz="600" spc="-10" dirty="0">
                          <a:latin typeface="Arial"/>
                          <a:cs typeface="Arial"/>
                        </a:rPr>
                        <a:t> </a:t>
                      </a:r>
                      <a:r>
                        <a:rPr sz="600" spc="-30" dirty="0">
                          <a:latin typeface="Arial"/>
                          <a:cs typeface="Arial"/>
                        </a:rPr>
                        <a:t>PROGRESS</a:t>
                      </a:r>
                      <a:endParaRPr sz="600">
                        <a:latin typeface="Arial"/>
                        <a:cs typeface="Arial"/>
                      </a:endParaRPr>
                    </a:p>
                  </a:txBody>
                  <a:tcPr marL="0" marR="0" marT="571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extLst>
                  <a:ext uri="{0D108BD9-81ED-4DB2-BD59-A6C34878D82A}">
                    <a16:rowId xmlns:a16="http://schemas.microsoft.com/office/drawing/2014/main" val="10003"/>
                  </a:ext>
                </a:extLst>
              </a:tr>
              <a:tr h="261197">
                <a:tc>
                  <a:txBody>
                    <a:bodyPr/>
                    <a:lstStyle/>
                    <a:p>
                      <a:pPr marL="17145">
                        <a:lnSpc>
                          <a:spcPct val="100000"/>
                        </a:lnSpc>
                        <a:spcBef>
                          <a:spcPts val="360"/>
                        </a:spcBef>
                      </a:pPr>
                      <a:r>
                        <a:rPr sz="600" spc="-10" dirty="0">
                          <a:latin typeface="Arial"/>
                          <a:cs typeface="Arial"/>
                        </a:rPr>
                        <a:t>JOHNSTON</a:t>
                      </a:r>
                      <a:endParaRPr sz="600">
                        <a:latin typeface="Arial"/>
                        <a:cs typeface="Arial"/>
                      </a:endParaRPr>
                    </a:p>
                  </a:txBody>
                  <a:tcPr marL="0" marR="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7145">
                        <a:lnSpc>
                          <a:spcPct val="100000"/>
                        </a:lnSpc>
                        <a:spcBef>
                          <a:spcPts val="360"/>
                        </a:spcBef>
                      </a:pPr>
                      <a:r>
                        <a:rPr sz="600" spc="-30" dirty="0">
                          <a:latin typeface="Arial"/>
                          <a:cs typeface="Arial"/>
                        </a:rPr>
                        <a:t>I-</a:t>
                      </a:r>
                      <a:r>
                        <a:rPr sz="600" spc="-25" dirty="0">
                          <a:latin typeface="Arial"/>
                          <a:cs typeface="Arial"/>
                        </a:rPr>
                        <a:t>95</a:t>
                      </a:r>
                      <a:endParaRPr sz="600">
                        <a:latin typeface="Arial"/>
                        <a:cs typeface="Arial"/>
                      </a:endParaRPr>
                    </a:p>
                  </a:txBody>
                  <a:tcPr marL="0" marR="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7145">
                        <a:lnSpc>
                          <a:spcPct val="100000"/>
                        </a:lnSpc>
                        <a:spcBef>
                          <a:spcPts val="360"/>
                        </a:spcBef>
                      </a:pPr>
                      <a:r>
                        <a:rPr sz="600" spc="-100" dirty="0">
                          <a:latin typeface="Arial"/>
                          <a:cs typeface="Arial"/>
                        </a:rPr>
                        <a:t>US</a:t>
                      </a:r>
                      <a:r>
                        <a:rPr sz="600" spc="-40" dirty="0">
                          <a:latin typeface="Arial"/>
                          <a:cs typeface="Arial"/>
                        </a:rPr>
                        <a:t> </a:t>
                      </a:r>
                      <a:r>
                        <a:rPr sz="600" spc="-30" dirty="0">
                          <a:latin typeface="Arial"/>
                          <a:cs typeface="Arial"/>
                        </a:rPr>
                        <a:t>701/NC</a:t>
                      </a:r>
                      <a:r>
                        <a:rPr sz="600" spc="-25" dirty="0">
                          <a:latin typeface="Arial"/>
                          <a:cs typeface="Arial"/>
                        </a:rPr>
                        <a:t> </a:t>
                      </a:r>
                      <a:r>
                        <a:rPr sz="600" dirty="0">
                          <a:latin typeface="Arial"/>
                          <a:cs typeface="Arial"/>
                        </a:rPr>
                        <a:t>96.</a:t>
                      </a:r>
                      <a:r>
                        <a:rPr sz="600" spc="105" dirty="0">
                          <a:latin typeface="Arial"/>
                          <a:cs typeface="Arial"/>
                        </a:rPr>
                        <a:t> </a:t>
                      </a:r>
                      <a:r>
                        <a:rPr sz="600" spc="-100" dirty="0">
                          <a:latin typeface="Arial"/>
                          <a:cs typeface="Arial"/>
                        </a:rPr>
                        <a:t>CONSTRUCT</a:t>
                      </a:r>
                      <a:r>
                        <a:rPr sz="600" spc="-65" dirty="0">
                          <a:latin typeface="Arial"/>
                          <a:cs typeface="Arial"/>
                        </a:rPr>
                        <a:t> </a:t>
                      </a:r>
                      <a:r>
                        <a:rPr sz="600" spc="-25" dirty="0">
                          <a:latin typeface="Arial"/>
                          <a:cs typeface="Arial"/>
                        </a:rPr>
                        <a:t>INTERCHANGE.</a:t>
                      </a:r>
                      <a:r>
                        <a:rPr lang="en-US" sz="600" spc="-25" dirty="0">
                          <a:latin typeface="Arial"/>
                          <a:cs typeface="Arial"/>
                        </a:rPr>
                        <a:t> – FOUR OAKS</a:t>
                      </a:r>
                      <a:endParaRPr sz="600" dirty="0">
                        <a:latin typeface="Arial"/>
                        <a:cs typeface="Arial"/>
                      </a:endParaRPr>
                    </a:p>
                  </a:txBody>
                  <a:tcPr marL="0" marR="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905" algn="ctr">
                        <a:lnSpc>
                          <a:spcPct val="100000"/>
                        </a:lnSpc>
                        <a:spcBef>
                          <a:spcPts val="360"/>
                        </a:spcBef>
                      </a:pPr>
                      <a:r>
                        <a:rPr sz="600" spc="-10" dirty="0">
                          <a:latin typeface="Arial"/>
                          <a:cs typeface="Arial"/>
                        </a:rPr>
                        <a:t>HIGHWAY</a:t>
                      </a:r>
                      <a:endParaRPr sz="600">
                        <a:latin typeface="Arial"/>
                        <a:cs typeface="Arial"/>
                      </a:endParaRPr>
                    </a:p>
                  </a:txBody>
                  <a:tcPr marL="0" marR="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56845">
                        <a:lnSpc>
                          <a:spcPct val="100000"/>
                        </a:lnSpc>
                        <a:spcBef>
                          <a:spcPts val="360"/>
                        </a:spcBef>
                      </a:pPr>
                      <a:r>
                        <a:rPr sz="600" spc="-30" dirty="0">
                          <a:latin typeface="Arial"/>
                          <a:cs typeface="Arial"/>
                        </a:rPr>
                        <a:t>I-</a:t>
                      </a:r>
                      <a:r>
                        <a:rPr sz="600" spc="-20" dirty="0">
                          <a:latin typeface="Arial"/>
                          <a:cs typeface="Arial"/>
                        </a:rPr>
                        <a:t>5974</a:t>
                      </a:r>
                      <a:endParaRPr sz="600">
                        <a:latin typeface="Arial"/>
                        <a:cs typeface="Arial"/>
                      </a:endParaRPr>
                    </a:p>
                  </a:txBody>
                  <a:tcPr marL="0" marR="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2540" algn="ctr">
                        <a:lnSpc>
                          <a:spcPct val="100000"/>
                        </a:lnSpc>
                        <a:spcBef>
                          <a:spcPts val="360"/>
                        </a:spcBef>
                      </a:pPr>
                      <a:r>
                        <a:rPr sz="600" spc="-85" dirty="0">
                          <a:latin typeface="Arial"/>
                          <a:cs typeface="Arial"/>
                        </a:rPr>
                        <a:t>REGION</a:t>
                      </a:r>
                      <a:r>
                        <a:rPr sz="600" spc="-25" dirty="0">
                          <a:latin typeface="Arial"/>
                          <a:cs typeface="Arial"/>
                        </a:rPr>
                        <a:t> </a:t>
                      </a:r>
                      <a:r>
                        <a:rPr sz="600" spc="-50" dirty="0">
                          <a:latin typeface="Arial"/>
                          <a:cs typeface="Arial"/>
                        </a:rPr>
                        <a:t>A</a:t>
                      </a:r>
                      <a:endParaRPr sz="600">
                        <a:latin typeface="Arial"/>
                        <a:cs typeface="Arial"/>
                      </a:endParaRPr>
                    </a:p>
                  </a:txBody>
                  <a:tcPr marL="0" marR="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gn="ctr">
                        <a:lnSpc>
                          <a:spcPts val="695"/>
                        </a:lnSpc>
                      </a:pPr>
                      <a:r>
                        <a:rPr sz="600" spc="-95" dirty="0">
                          <a:latin typeface="Arial"/>
                          <a:cs typeface="Arial"/>
                        </a:rPr>
                        <a:t>SCHEDULED</a:t>
                      </a:r>
                      <a:r>
                        <a:rPr sz="600" spc="20" dirty="0">
                          <a:latin typeface="Arial"/>
                          <a:cs typeface="Arial"/>
                        </a:rPr>
                        <a:t> </a:t>
                      </a:r>
                      <a:r>
                        <a:rPr sz="600" spc="-25" dirty="0">
                          <a:latin typeface="Arial"/>
                          <a:cs typeface="Arial"/>
                        </a:rPr>
                        <a:t>FOR</a:t>
                      </a:r>
                      <a:endParaRPr sz="600">
                        <a:latin typeface="Arial"/>
                        <a:cs typeface="Arial"/>
                      </a:endParaRPr>
                    </a:p>
                    <a:p>
                      <a:pPr algn="ctr">
                        <a:lnSpc>
                          <a:spcPct val="100000"/>
                        </a:lnSpc>
                        <a:spcBef>
                          <a:spcPts val="50"/>
                        </a:spcBef>
                      </a:pPr>
                      <a:r>
                        <a:rPr sz="600" spc="-10" dirty="0">
                          <a:latin typeface="Arial"/>
                          <a:cs typeface="Arial"/>
                        </a:rPr>
                        <a:t>DELIVERY</a:t>
                      </a:r>
                      <a:endParaRPr sz="600">
                        <a:latin typeface="Arial"/>
                        <a:cs typeface="Arial"/>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R="260985" algn="r">
                        <a:lnSpc>
                          <a:spcPct val="100000"/>
                        </a:lnSpc>
                        <a:spcBef>
                          <a:spcPts val="360"/>
                        </a:spcBef>
                      </a:pPr>
                      <a:r>
                        <a:rPr sz="600" spc="-20" dirty="0">
                          <a:latin typeface="Arial"/>
                          <a:cs typeface="Arial"/>
                        </a:rPr>
                        <a:t>2026</a:t>
                      </a:r>
                      <a:endParaRPr sz="600">
                        <a:latin typeface="Arial"/>
                        <a:cs typeface="Arial"/>
                      </a:endParaRPr>
                    </a:p>
                  </a:txBody>
                  <a:tcPr marL="0" marR="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gn="ctr">
                        <a:lnSpc>
                          <a:spcPct val="100000"/>
                        </a:lnSpc>
                        <a:spcBef>
                          <a:spcPts val="360"/>
                        </a:spcBef>
                      </a:pPr>
                      <a:r>
                        <a:rPr sz="600" spc="-20" dirty="0">
                          <a:latin typeface="Arial"/>
                          <a:cs typeface="Arial"/>
                        </a:rPr>
                        <a:t>2028</a:t>
                      </a:r>
                      <a:endParaRPr sz="600">
                        <a:latin typeface="Arial"/>
                        <a:cs typeface="Arial"/>
                      </a:endParaRPr>
                    </a:p>
                  </a:txBody>
                  <a:tcPr marL="0" marR="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R="9525" algn="r">
                        <a:lnSpc>
                          <a:spcPct val="100000"/>
                        </a:lnSpc>
                        <a:spcBef>
                          <a:spcPts val="360"/>
                        </a:spcBef>
                      </a:pPr>
                      <a:r>
                        <a:rPr sz="600" spc="-10" dirty="0">
                          <a:latin typeface="Arial"/>
                          <a:cs typeface="Arial"/>
                        </a:rPr>
                        <a:t>$55,521,000</a:t>
                      </a:r>
                      <a:endParaRPr sz="600">
                        <a:latin typeface="Arial"/>
                        <a:cs typeface="Arial"/>
                      </a:endParaRPr>
                    </a:p>
                  </a:txBody>
                  <a:tcPr marL="0" marR="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nSpc>
                          <a:spcPct val="100000"/>
                        </a:lnSpc>
                      </a:pPr>
                      <a:endParaRPr sz="6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extLst>
                  <a:ext uri="{0D108BD9-81ED-4DB2-BD59-A6C34878D82A}">
                    <a16:rowId xmlns:a16="http://schemas.microsoft.com/office/drawing/2014/main" val="10004"/>
                  </a:ext>
                </a:extLst>
              </a:tr>
              <a:tr h="375989">
                <a:tc>
                  <a:txBody>
                    <a:bodyPr/>
                    <a:lstStyle/>
                    <a:p>
                      <a:pPr marL="17145">
                        <a:lnSpc>
                          <a:spcPct val="100000"/>
                        </a:lnSpc>
                        <a:spcBef>
                          <a:spcPts val="360"/>
                        </a:spcBef>
                      </a:pPr>
                      <a:r>
                        <a:rPr sz="600" spc="-10" dirty="0">
                          <a:latin typeface="Arial"/>
                          <a:cs typeface="Arial"/>
                        </a:rPr>
                        <a:t>JOHNSTON</a:t>
                      </a:r>
                      <a:endParaRPr sz="600">
                        <a:latin typeface="Arial"/>
                        <a:cs typeface="Arial"/>
                      </a:endParaRPr>
                    </a:p>
                  </a:txBody>
                  <a:tcPr marL="0" marR="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7145">
                        <a:lnSpc>
                          <a:spcPct val="100000"/>
                        </a:lnSpc>
                        <a:spcBef>
                          <a:spcPts val="360"/>
                        </a:spcBef>
                      </a:pPr>
                      <a:r>
                        <a:rPr sz="600" spc="-90" dirty="0">
                          <a:latin typeface="Arial"/>
                          <a:cs typeface="Arial"/>
                        </a:rPr>
                        <a:t>NC</a:t>
                      </a:r>
                      <a:r>
                        <a:rPr sz="600" spc="-40" dirty="0">
                          <a:latin typeface="Arial"/>
                          <a:cs typeface="Arial"/>
                        </a:rPr>
                        <a:t> </a:t>
                      </a:r>
                      <a:r>
                        <a:rPr sz="600" spc="-25" dirty="0">
                          <a:latin typeface="Arial"/>
                          <a:cs typeface="Arial"/>
                        </a:rPr>
                        <a:t>42</a:t>
                      </a:r>
                      <a:endParaRPr sz="600">
                        <a:latin typeface="Arial"/>
                        <a:cs typeface="Arial"/>
                      </a:endParaRPr>
                    </a:p>
                  </a:txBody>
                  <a:tcPr marL="0" marR="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7145">
                        <a:lnSpc>
                          <a:spcPts val="700"/>
                        </a:lnSpc>
                      </a:pPr>
                      <a:br>
                        <a:rPr lang="en-US" sz="600" spc="-125" dirty="0">
                          <a:latin typeface="Arial"/>
                          <a:cs typeface="Arial"/>
                        </a:rPr>
                      </a:br>
                      <a:r>
                        <a:rPr sz="600" spc="-125" dirty="0">
                          <a:latin typeface="Arial"/>
                          <a:cs typeface="Arial"/>
                        </a:rPr>
                        <a:t>SR</a:t>
                      </a:r>
                      <a:r>
                        <a:rPr sz="600" spc="-25" dirty="0">
                          <a:latin typeface="Arial"/>
                          <a:cs typeface="Arial"/>
                        </a:rPr>
                        <a:t> </a:t>
                      </a:r>
                      <a:r>
                        <a:rPr sz="600" spc="-20" dirty="0">
                          <a:latin typeface="Arial"/>
                          <a:cs typeface="Arial"/>
                        </a:rPr>
                        <a:t>1003</a:t>
                      </a:r>
                      <a:r>
                        <a:rPr sz="600" spc="10" dirty="0">
                          <a:latin typeface="Arial"/>
                          <a:cs typeface="Arial"/>
                        </a:rPr>
                        <a:t> </a:t>
                      </a:r>
                      <a:r>
                        <a:rPr sz="600" spc="-80" dirty="0">
                          <a:latin typeface="Arial"/>
                          <a:cs typeface="Arial"/>
                        </a:rPr>
                        <a:t>(BUFFALO</a:t>
                      </a:r>
                      <a:r>
                        <a:rPr sz="600" spc="-45" dirty="0">
                          <a:latin typeface="Arial"/>
                          <a:cs typeface="Arial"/>
                        </a:rPr>
                        <a:t> </a:t>
                      </a:r>
                      <a:r>
                        <a:rPr sz="600" spc="-75" dirty="0">
                          <a:latin typeface="Arial"/>
                          <a:cs typeface="Arial"/>
                        </a:rPr>
                        <a:t>ROAD)</a:t>
                      </a:r>
                      <a:r>
                        <a:rPr sz="600" spc="-50" dirty="0">
                          <a:latin typeface="Arial"/>
                          <a:cs typeface="Arial"/>
                        </a:rPr>
                        <a:t> </a:t>
                      </a:r>
                      <a:r>
                        <a:rPr sz="600" spc="-90" dirty="0">
                          <a:latin typeface="Arial"/>
                          <a:cs typeface="Arial"/>
                        </a:rPr>
                        <a:t>TO</a:t>
                      </a:r>
                      <a:r>
                        <a:rPr sz="600" spc="-45" dirty="0">
                          <a:latin typeface="Arial"/>
                          <a:cs typeface="Arial"/>
                        </a:rPr>
                        <a:t> </a:t>
                      </a:r>
                      <a:r>
                        <a:rPr sz="600" spc="-65" dirty="0">
                          <a:latin typeface="Arial"/>
                          <a:cs typeface="Arial"/>
                        </a:rPr>
                        <a:t>WILSON</a:t>
                      </a:r>
                      <a:r>
                        <a:rPr sz="600" spc="-30" dirty="0">
                          <a:latin typeface="Arial"/>
                          <a:cs typeface="Arial"/>
                        </a:rPr>
                        <a:t> </a:t>
                      </a:r>
                      <a:r>
                        <a:rPr sz="600" spc="-90" dirty="0">
                          <a:latin typeface="Arial"/>
                          <a:cs typeface="Arial"/>
                        </a:rPr>
                        <a:t>COUNTY</a:t>
                      </a:r>
                      <a:r>
                        <a:rPr sz="600" spc="-50" dirty="0">
                          <a:latin typeface="Arial"/>
                          <a:cs typeface="Arial"/>
                        </a:rPr>
                        <a:t> </a:t>
                      </a:r>
                      <a:r>
                        <a:rPr sz="600" spc="-20" dirty="0">
                          <a:latin typeface="Arial"/>
                          <a:cs typeface="Arial"/>
                        </a:rPr>
                        <a:t>LINE.</a:t>
                      </a:r>
                      <a:endParaRPr sz="600" dirty="0">
                        <a:latin typeface="Arial"/>
                        <a:cs typeface="Arial"/>
                      </a:endParaRPr>
                    </a:p>
                    <a:p>
                      <a:pPr marL="17145">
                        <a:lnSpc>
                          <a:spcPct val="100000"/>
                        </a:lnSpc>
                        <a:spcBef>
                          <a:spcPts val="50"/>
                        </a:spcBef>
                      </a:pPr>
                      <a:r>
                        <a:rPr sz="600" spc="-80" dirty="0">
                          <a:latin typeface="Arial"/>
                          <a:cs typeface="Arial"/>
                        </a:rPr>
                        <a:t>MODERNIZE</a:t>
                      </a:r>
                      <a:r>
                        <a:rPr sz="600" spc="-30" dirty="0">
                          <a:latin typeface="Arial"/>
                          <a:cs typeface="Arial"/>
                        </a:rPr>
                        <a:t> </a:t>
                      </a:r>
                      <a:r>
                        <a:rPr sz="600" spc="-10" dirty="0">
                          <a:latin typeface="Arial"/>
                          <a:cs typeface="Arial"/>
                        </a:rPr>
                        <a:t>ROADWAY.</a:t>
                      </a:r>
                      <a:endParaRPr sz="600" dirty="0">
                        <a:latin typeface="Arial"/>
                        <a:cs typeface="Arial"/>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905" algn="ctr">
                        <a:lnSpc>
                          <a:spcPct val="100000"/>
                        </a:lnSpc>
                        <a:spcBef>
                          <a:spcPts val="360"/>
                        </a:spcBef>
                      </a:pPr>
                      <a:r>
                        <a:rPr sz="600" spc="-10" dirty="0">
                          <a:latin typeface="Arial"/>
                          <a:cs typeface="Arial"/>
                        </a:rPr>
                        <a:t>HIGHWAY</a:t>
                      </a:r>
                      <a:endParaRPr sz="600">
                        <a:latin typeface="Arial"/>
                        <a:cs typeface="Arial"/>
                      </a:endParaRPr>
                    </a:p>
                  </a:txBody>
                  <a:tcPr marL="0" marR="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42875">
                        <a:lnSpc>
                          <a:spcPct val="100000"/>
                        </a:lnSpc>
                        <a:spcBef>
                          <a:spcPts val="360"/>
                        </a:spcBef>
                      </a:pPr>
                      <a:r>
                        <a:rPr sz="600" spc="-55" dirty="0">
                          <a:latin typeface="Arial"/>
                          <a:cs typeface="Arial"/>
                        </a:rPr>
                        <a:t>U-</a:t>
                      </a:r>
                      <a:r>
                        <a:rPr sz="600" spc="-20" dirty="0">
                          <a:latin typeface="Arial"/>
                          <a:cs typeface="Arial"/>
                        </a:rPr>
                        <a:t>5998</a:t>
                      </a:r>
                      <a:endParaRPr sz="600">
                        <a:latin typeface="Arial"/>
                        <a:cs typeface="Arial"/>
                      </a:endParaRPr>
                    </a:p>
                  </a:txBody>
                  <a:tcPr marL="0" marR="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gn="ctr">
                        <a:lnSpc>
                          <a:spcPct val="100000"/>
                        </a:lnSpc>
                        <a:spcBef>
                          <a:spcPts val="360"/>
                        </a:spcBef>
                      </a:pPr>
                      <a:r>
                        <a:rPr sz="600" spc="-60" dirty="0">
                          <a:latin typeface="Arial"/>
                          <a:cs typeface="Arial"/>
                        </a:rPr>
                        <a:t>DIVISION</a:t>
                      </a:r>
                      <a:r>
                        <a:rPr sz="600" spc="5" dirty="0">
                          <a:latin typeface="Arial"/>
                          <a:cs typeface="Arial"/>
                        </a:rPr>
                        <a:t> </a:t>
                      </a:r>
                      <a:r>
                        <a:rPr sz="600" spc="-50" dirty="0">
                          <a:latin typeface="Arial"/>
                          <a:cs typeface="Arial"/>
                        </a:rPr>
                        <a:t>4</a:t>
                      </a:r>
                      <a:endParaRPr sz="600">
                        <a:latin typeface="Arial"/>
                        <a:cs typeface="Arial"/>
                      </a:endParaRPr>
                    </a:p>
                  </a:txBody>
                  <a:tcPr marL="0" marR="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gn="ctr">
                        <a:lnSpc>
                          <a:spcPts val="700"/>
                        </a:lnSpc>
                      </a:pPr>
                      <a:br>
                        <a:rPr lang="en-US" sz="600" spc="-95" dirty="0">
                          <a:latin typeface="Arial"/>
                          <a:cs typeface="Arial"/>
                        </a:rPr>
                      </a:br>
                      <a:r>
                        <a:rPr sz="600" spc="-95" dirty="0">
                          <a:latin typeface="Arial"/>
                          <a:cs typeface="Arial"/>
                        </a:rPr>
                        <a:t>SCHEDULED</a:t>
                      </a:r>
                      <a:r>
                        <a:rPr sz="600" spc="20" dirty="0">
                          <a:latin typeface="Arial"/>
                          <a:cs typeface="Arial"/>
                        </a:rPr>
                        <a:t> </a:t>
                      </a:r>
                      <a:r>
                        <a:rPr sz="600" spc="-25" dirty="0">
                          <a:latin typeface="Arial"/>
                          <a:cs typeface="Arial"/>
                        </a:rPr>
                        <a:t>FOR</a:t>
                      </a:r>
                      <a:endParaRPr sz="600" dirty="0">
                        <a:latin typeface="Arial"/>
                        <a:cs typeface="Arial"/>
                      </a:endParaRPr>
                    </a:p>
                    <a:p>
                      <a:pPr algn="ctr">
                        <a:lnSpc>
                          <a:spcPct val="100000"/>
                        </a:lnSpc>
                        <a:spcBef>
                          <a:spcPts val="50"/>
                        </a:spcBef>
                      </a:pPr>
                      <a:r>
                        <a:rPr sz="600" spc="-10" dirty="0">
                          <a:latin typeface="Arial"/>
                          <a:cs typeface="Arial"/>
                        </a:rPr>
                        <a:t>DELIVERY</a:t>
                      </a:r>
                      <a:endParaRPr sz="600" dirty="0">
                        <a:latin typeface="Arial"/>
                        <a:cs typeface="Arial"/>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R="260985" algn="r">
                        <a:lnSpc>
                          <a:spcPct val="100000"/>
                        </a:lnSpc>
                        <a:spcBef>
                          <a:spcPts val="360"/>
                        </a:spcBef>
                      </a:pPr>
                      <a:r>
                        <a:rPr sz="600" spc="-20" dirty="0">
                          <a:latin typeface="Arial"/>
                          <a:cs typeface="Arial"/>
                        </a:rPr>
                        <a:t>2026</a:t>
                      </a:r>
                      <a:endParaRPr sz="600">
                        <a:latin typeface="Arial"/>
                        <a:cs typeface="Arial"/>
                      </a:endParaRPr>
                    </a:p>
                  </a:txBody>
                  <a:tcPr marL="0" marR="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gn="ctr">
                        <a:lnSpc>
                          <a:spcPct val="100000"/>
                        </a:lnSpc>
                        <a:spcBef>
                          <a:spcPts val="360"/>
                        </a:spcBef>
                      </a:pPr>
                      <a:r>
                        <a:rPr sz="600" spc="-20" dirty="0">
                          <a:latin typeface="Arial"/>
                          <a:cs typeface="Arial"/>
                        </a:rPr>
                        <a:t>2028</a:t>
                      </a:r>
                      <a:endParaRPr sz="600">
                        <a:latin typeface="Arial"/>
                        <a:cs typeface="Arial"/>
                      </a:endParaRPr>
                    </a:p>
                  </a:txBody>
                  <a:tcPr marL="0" marR="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R="9525" algn="r">
                        <a:lnSpc>
                          <a:spcPct val="100000"/>
                        </a:lnSpc>
                        <a:spcBef>
                          <a:spcPts val="360"/>
                        </a:spcBef>
                      </a:pPr>
                      <a:r>
                        <a:rPr sz="600" spc="-10" dirty="0">
                          <a:latin typeface="Arial"/>
                          <a:cs typeface="Arial"/>
                        </a:rPr>
                        <a:t>$21,200,000</a:t>
                      </a:r>
                      <a:endParaRPr sz="600">
                        <a:latin typeface="Arial"/>
                        <a:cs typeface="Arial"/>
                      </a:endParaRPr>
                    </a:p>
                  </a:txBody>
                  <a:tcPr marL="0" marR="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nSpc>
                          <a:spcPct val="100000"/>
                        </a:lnSpc>
                      </a:pPr>
                      <a:endParaRPr sz="6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extLst>
                  <a:ext uri="{0D108BD9-81ED-4DB2-BD59-A6C34878D82A}">
                    <a16:rowId xmlns:a16="http://schemas.microsoft.com/office/drawing/2014/main" val="10005"/>
                  </a:ext>
                </a:extLst>
              </a:tr>
              <a:tr h="292765">
                <a:tc>
                  <a:txBody>
                    <a:bodyPr/>
                    <a:lstStyle/>
                    <a:p>
                      <a:pPr marL="17145">
                        <a:lnSpc>
                          <a:spcPct val="100000"/>
                        </a:lnSpc>
                        <a:spcBef>
                          <a:spcPts val="360"/>
                        </a:spcBef>
                      </a:pPr>
                      <a:r>
                        <a:rPr sz="600" spc="-10" dirty="0">
                          <a:latin typeface="Arial"/>
                          <a:cs typeface="Arial"/>
                        </a:rPr>
                        <a:t>JOHNSTON</a:t>
                      </a:r>
                      <a:endParaRPr sz="600">
                        <a:latin typeface="Arial"/>
                        <a:cs typeface="Arial"/>
                      </a:endParaRPr>
                    </a:p>
                  </a:txBody>
                  <a:tcPr marL="0" marR="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7145">
                        <a:lnSpc>
                          <a:spcPct val="100000"/>
                        </a:lnSpc>
                        <a:spcBef>
                          <a:spcPts val="360"/>
                        </a:spcBef>
                      </a:pPr>
                      <a:r>
                        <a:rPr sz="600" spc="-125" dirty="0">
                          <a:latin typeface="Arial"/>
                          <a:cs typeface="Arial"/>
                        </a:rPr>
                        <a:t>SR</a:t>
                      </a:r>
                      <a:r>
                        <a:rPr sz="600" spc="-30" dirty="0">
                          <a:latin typeface="Arial"/>
                          <a:cs typeface="Arial"/>
                        </a:rPr>
                        <a:t> </a:t>
                      </a:r>
                      <a:r>
                        <a:rPr sz="600" spc="-20" dirty="0">
                          <a:latin typeface="Arial"/>
                          <a:cs typeface="Arial"/>
                        </a:rPr>
                        <a:t>1003</a:t>
                      </a:r>
                      <a:r>
                        <a:rPr sz="600" spc="10" dirty="0">
                          <a:latin typeface="Arial"/>
                          <a:cs typeface="Arial"/>
                        </a:rPr>
                        <a:t> </a:t>
                      </a:r>
                      <a:r>
                        <a:rPr sz="600" spc="-80" dirty="0">
                          <a:latin typeface="Arial"/>
                          <a:cs typeface="Arial"/>
                        </a:rPr>
                        <a:t>(BUFFALO</a:t>
                      </a:r>
                      <a:r>
                        <a:rPr sz="600" spc="-45" dirty="0">
                          <a:latin typeface="Arial"/>
                          <a:cs typeface="Arial"/>
                        </a:rPr>
                        <a:t> </a:t>
                      </a:r>
                      <a:r>
                        <a:rPr sz="600" spc="-10" dirty="0">
                          <a:latin typeface="Arial"/>
                          <a:cs typeface="Arial"/>
                        </a:rPr>
                        <a:t>ROAD)</a:t>
                      </a:r>
                      <a:endParaRPr sz="600">
                        <a:latin typeface="Arial"/>
                        <a:cs typeface="Arial"/>
                      </a:endParaRPr>
                    </a:p>
                  </a:txBody>
                  <a:tcPr marL="0" marR="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7145">
                        <a:lnSpc>
                          <a:spcPts val="700"/>
                        </a:lnSpc>
                      </a:pPr>
                      <a:br>
                        <a:rPr lang="en-US" sz="600" spc="-100" dirty="0">
                          <a:latin typeface="Arial"/>
                          <a:cs typeface="Arial"/>
                        </a:rPr>
                      </a:br>
                      <a:r>
                        <a:rPr sz="600" spc="-100" dirty="0">
                          <a:latin typeface="Arial"/>
                          <a:cs typeface="Arial"/>
                        </a:rPr>
                        <a:t>US</a:t>
                      </a:r>
                      <a:r>
                        <a:rPr sz="600" spc="-40" dirty="0">
                          <a:latin typeface="Arial"/>
                          <a:cs typeface="Arial"/>
                        </a:rPr>
                        <a:t> </a:t>
                      </a:r>
                      <a:r>
                        <a:rPr sz="600" spc="-25" dirty="0">
                          <a:latin typeface="Arial"/>
                          <a:cs typeface="Arial"/>
                        </a:rPr>
                        <a:t>70</a:t>
                      </a:r>
                      <a:r>
                        <a:rPr sz="600" spc="-5" dirty="0">
                          <a:latin typeface="Arial"/>
                          <a:cs typeface="Arial"/>
                        </a:rPr>
                        <a:t> </a:t>
                      </a:r>
                      <a:r>
                        <a:rPr sz="600" spc="-90" dirty="0">
                          <a:latin typeface="Arial"/>
                          <a:cs typeface="Arial"/>
                        </a:rPr>
                        <a:t>TO</a:t>
                      </a:r>
                      <a:r>
                        <a:rPr sz="600" spc="-50" dirty="0">
                          <a:latin typeface="Arial"/>
                          <a:cs typeface="Arial"/>
                        </a:rPr>
                        <a:t> </a:t>
                      </a:r>
                      <a:r>
                        <a:rPr sz="600" spc="-125" dirty="0">
                          <a:latin typeface="Arial"/>
                          <a:cs typeface="Arial"/>
                        </a:rPr>
                        <a:t>SR</a:t>
                      </a:r>
                      <a:r>
                        <a:rPr sz="600" spc="-40" dirty="0">
                          <a:latin typeface="Arial"/>
                          <a:cs typeface="Arial"/>
                        </a:rPr>
                        <a:t> </a:t>
                      </a:r>
                      <a:r>
                        <a:rPr sz="600" spc="-20" dirty="0">
                          <a:latin typeface="Arial"/>
                          <a:cs typeface="Arial"/>
                        </a:rPr>
                        <a:t>1934</a:t>
                      </a:r>
                      <a:r>
                        <a:rPr sz="600" dirty="0">
                          <a:latin typeface="Arial"/>
                          <a:cs typeface="Arial"/>
                        </a:rPr>
                        <a:t> </a:t>
                      </a:r>
                      <a:r>
                        <a:rPr sz="600" spc="-70" dirty="0">
                          <a:latin typeface="Arial"/>
                          <a:cs typeface="Arial"/>
                        </a:rPr>
                        <a:t>(OLD</a:t>
                      </a:r>
                      <a:r>
                        <a:rPr sz="600" spc="-20" dirty="0">
                          <a:latin typeface="Arial"/>
                          <a:cs typeface="Arial"/>
                        </a:rPr>
                        <a:t> </a:t>
                      </a:r>
                      <a:r>
                        <a:rPr sz="600" spc="-85" dirty="0">
                          <a:latin typeface="Arial"/>
                          <a:cs typeface="Arial"/>
                        </a:rPr>
                        <a:t>BEULAH</a:t>
                      </a:r>
                      <a:r>
                        <a:rPr sz="600" spc="-25" dirty="0">
                          <a:latin typeface="Arial"/>
                          <a:cs typeface="Arial"/>
                        </a:rPr>
                        <a:t> </a:t>
                      </a:r>
                      <a:r>
                        <a:rPr sz="600" spc="-70" dirty="0">
                          <a:latin typeface="Arial"/>
                          <a:cs typeface="Arial"/>
                        </a:rPr>
                        <a:t>ROAD).</a:t>
                      </a:r>
                      <a:r>
                        <a:rPr sz="600" spc="-15" dirty="0">
                          <a:latin typeface="Arial"/>
                          <a:cs typeface="Arial"/>
                        </a:rPr>
                        <a:t> </a:t>
                      </a:r>
                      <a:r>
                        <a:rPr sz="600" spc="-60" dirty="0">
                          <a:latin typeface="Arial"/>
                          <a:cs typeface="Arial"/>
                        </a:rPr>
                        <a:t>WIDEN</a:t>
                      </a:r>
                      <a:r>
                        <a:rPr sz="600" spc="-40" dirty="0">
                          <a:latin typeface="Arial"/>
                          <a:cs typeface="Arial"/>
                        </a:rPr>
                        <a:t> </a:t>
                      </a:r>
                      <a:r>
                        <a:rPr sz="600" spc="-90" dirty="0">
                          <a:latin typeface="Arial"/>
                          <a:cs typeface="Arial"/>
                        </a:rPr>
                        <a:t>TO</a:t>
                      </a:r>
                      <a:r>
                        <a:rPr sz="600" spc="-55" dirty="0">
                          <a:latin typeface="Arial"/>
                          <a:cs typeface="Arial"/>
                        </a:rPr>
                        <a:t> </a:t>
                      </a:r>
                      <a:r>
                        <a:rPr sz="600" spc="-20" dirty="0">
                          <a:latin typeface="Arial"/>
                          <a:cs typeface="Arial"/>
                        </a:rPr>
                        <a:t>THREE</a:t>
                      </a:r>
                      <a:endParaRPr sz="600" dirty="0">
                        <a:latin typeface="Arial"/>
                        <a:cs typeface="Arial"/>
                      </a:endParaRPr>
                    </a:p>
                    <a:p>
                      <a:pPr marL="17145">
                        <a:lnSpc>
                          <a:spcPct val="100000"/>
                        </a:lnSpc>
                        <a:spcBef>
                          <a:spcPts val="50"/>
                        </a:spcBef>
                      </a:pPr>
                      <a:r>
                        <a:rPr sz="600" spc="-10" dirty="0">
                          <a:latin typeface="Arial"/>
                          <a:cs typeface="Arial"/>
                        </a:rPr>
                        <a:t>LANES.</a:t>
                      </a:r>
                      <a:endParaRPr sz="600" dirty="0">
                        <a:latin typeface="Arial"/>
                        <a:cs typeface="Arial"/>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905" algn="ctr">
                        <a:lnSpc>
                          <a:spcPct val="100000"/>
                        </a:lnSpc>
                        <a:spcBef>
                          <a:spcPts val="360"/>
                        </a:spcBef>
                      </a:pPr>
                      <a:r>
                        <a:rPr sz="600" spc="-10" dirty="0">
                          <a:latin typeface="Arial"/>
                          <a:cs typeface="Arial"/>
                        </a:rPr>
                        <a:t>HIGHWAY</a:t>
                      </a:r>
                      <a:endParaRPr sz="600">
                        <a:latin typeface="Arial"/>
                        <a:cs typeface="Arial"/>
                      </a:endParaRPr>
                    </a:p>
                  </a:txBody>
                  <a:tcPr marL="0" marR="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49860">
                        <a:lnSpc>
                          <a:spcPct val="100000"/>
                        </a:lnSpc>
                        <a:spcBef>
                          <a:spcPts val="360"/>
                        </a:spcBef>
                      </a:pPr>
                      <a:r>
                        <a:rPr sz="600" spc="-80" dirty="0">
                          <a:latin typeface="Arial"/>
                          <a:cs typeface="Arial"/>
                        </a:rPr>
                        <a:t>R-</a:t>
                      </a:r>
                      <a:r>
                        <a:rPr sz="600" spc="-20" dirty="0">
                          <a:latin typeface="Arial"/>
                          <a:cs typeface="Arial"/>
                        </a:rPr>
                        <a:t>5718</a:t>
                      </a:r>
                      <a:endParaRPr sz="600">
                        <a:latin typeface="Arial"/>
                        <a:cs typeface="Arial"/>
                      </a:endParaRPr>
                    </a:p>
                  </a:txBody>
                  <a:tcPr marL="0" marR="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gn="ctr">
                        <a:lnSpc>
                          <a:spcPct val="100000"/>
                        </a:lnSpc>
                        <a:spcBef>
                          <a:spcPts val="360"/>
                        </a:spcBef>
                      </a:pPr>
                      <a:r>
                        <a:rPr sz="600" spc="-60" dirty="0">
                          <a:latin typeface="Arial"/>
                          <a:cs typeface="Arial"/>
                        </a:rPr>
                        <a:t>DIVISION</a:t>
                      </a:r>
                      <a:r>
                        <a:rPr sz="600" spc="5" dirty="0">
                          <a:latin typeface="Arial"/>
                          <a:cs typeface="Arial"/>
                        </a:rPr>
                        <a:t> </a:t>
                      </a:r>
                      <a:r>
                        <a:rPr sz="600" spc="-50" dirty="0">
                          <a:latin typeface="Arial"/>
                          <a:cs typeface="Arial"/>
                        </a:rPr>
                        <a:t>4</a:t>
                      </a:r>
                      <a:endParaRPr sz="600">
                        <a:latin typeface="Arial"/>
                        <a:cs typeface="Arial"/>
                      </a:endParaRPr>
                    </a:p>
                  </a:txBody>
                  <a:tcPr marL="0" marR="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gn="ctr">
                        <a:lnSpc>
                          <a:spcPts val="700"/>
                        </a:lnSpc>
                      </a:pPr>
                      <a:br>
                        <a:rPr lang="en-US" sz="600" spc="-95" dirty="0">
                          <a:latin typeface="Arial"/>
                          <a:cs typeface="Arial"/>
                        </a:rPr>
                      </a:br>
                      <a:r>
                        <a:rPr sz="600" spc="-95" dirty="0">
                          <a:latin typeface="Arial"/>
                          <a:cs typeface="Arial"/>
                        </a:rPr>
                        <a:t>SCHEDULED</a:t>
                      </a:r>
                      <a:r>
                        <a:rPr sz="600" spc="20" dirty="0">
                          <a:latin typeface="Arial"/>
                          <a:cs typeface="Arial"/>
                        </a:rPr>
                        <a:t> </a:t>
                      </a:r>
                      <a:r>
                        <a:rPr sz="600" spc="-25" dirty="0">
                          <a:latin typeface="Arial"/>
                          <a:cs typeface="Arial"/>
                        </a:rPr>
                        <a:t>FOR</a:t>
                      </a:r>
                      <a:endParaRPr sz="600" dirty="0">
                        <a:latin typeface="Arial"/>
                        <a:cs typeface="Arial"/>
                      </a:endParaRPr>
                    </a:p>
                    <a:p>
                      <a:pPr algn="ctr">
                        <a:lnSpc>
                          <a:spcPct val="100000"/>
                        </a:lnSpc>
                        <a:spcBef>
                          <a:spcPts val="50"/>
                        </a:spcBef>
                      </a:pPr>
                      <a:r>
                        <a:rPr sz="600" spc="-10" dirty="0">
                          <a:latin typeface="Arial"/>
                          <a:cs typeface="Arial"/>
                        </a:rPr>
                        <a:t>DELIVERY</a:t>
                      </a:r>
                      <a:endParaRPr sz="600" dirty="0">
                        <a:latin typeface="Arial"/>
                        <a:cs typeface="Arial"/>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R="260985" algn="r">
                        <a:lnSpc>
                          <a:spcPct val="100000"/>
                        </a:lnSpc>
                        <a:spcBef>
                          <a:spcPts val="360"/>
                        </a:spcBef>
                      </a:pPr>
                      <a:r>
                        <a:rPr sz="600" spc="-20" dirty="0">
                          <a:latin typeface="Arial"/>
                          <a:cs typeface="Arial"/>
                        </a:rPr>
                        <a:t>2022</a:t>
                      </a:r>
                      <a:endParaRPr sz="600">
                        <a:latin typeface="Arial"/>
                        <a:cs typeface="Arial"/>
                      </a:endParaRPr>
                    </a:p>
                  </a:txBody>
                  <a:tcPr marL="0" marR="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gn="ctr">
                        <a:lnSpc>
                          <a:spcPct val="100000"/>
                        </a:lnSpc>
                        <a:spcBef>
                          <a:spcPts val="360"/>
                        </a:spcBef>
                      </a:pPr>
                      <a:r>
                        <a:rPr sz="600" spc="-20" dirty="0">
                          <a:latin typeface="Arial"/>
                          <a:cs typeface="Arial"/>
                        </a:rPr>
                        <a:t>2025</a:t>
                      </a:r>
                      <a:endParaRPr sz="600">
                        <a:latin typeface="Arial"/>
                        <a:cs typeface="Arial"/>
                      </a:endParaRPr>
                    </a:p>
                  </a:txBody>
                  <a:tcPr marL="0" marR="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R="9525" algn="r">
                        <a:lnSpc>
                          <a:spcPct val="100000"/>
                        </a:lnSpc>
                        <a:spcBef>
                          <a:spcPts val="360"/>
                        </a:spcBef>
                      </a:pPr>
                      <a:r>
                        <a:rPr sz="600" spc="-10" dirty="0">
                          <a:latin typeface="Arial"/>
                          <a:cs typeface="Arial"/>
                        </a:rPr>
                        <a:t>$22,427,000</a:t>
                      </a:r>
                      <a:endParaRPr sz="600">
                        <a:latin typeface="Arial"/>
                        <a:cs typeface="Arial"/>
                      </a:endParaRPr>
                    </a:p>
                  </a:txBody>
                  <a:tcPr marL="0" marR="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nSpc>
                          <a:spcPct val="100000"/>
                        </a:lnSpc>
                      </a:pPr>
                      <a:endParaRPr sz="6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extLst>
                  <a:ext uri="{0D108BD9-81ED-4DB2-BD59-A6C34878D82A}">
                    <a16:rowId xmlns:a16="http://schemas.microsoft.com/office/drawing/2014/main" val="10006"/>
                  </a:ext>
                </a:extLst>
              </a:tr>
              <a:tr h="325316">
                <a:tc>
                  <a:txBody>
                    <a:bodyPr/>
                    <a:lstStyle/>
                    <a:p>
                      <a:pPr marL="17145">
                        <a:lnSpc>
                          <a:spcPct val="100000"/>
                        </a:lnSpc>
                        <a:spcBef>
                          <a:spcPts val="360"/>
                        </a:spcBef>
                      </a:pPr>
                      <a:r>
                        <a:rPr sz="600" spc="-10" dirty="0">
                          <a:latin typeface="Arial"/>
                          <a:cs typeface="Arial"/>
                        </a:rPr>
                        <a:t>JOHNSTON</a:t>
                      </a:r>
                      <a:endParaRPr sz="600">
                        <a:latin typeface="Arial"/>
                        <a:cs typeface="Arial"/>
                      </a:endParaRPr>
                    </a:p>
                  </a:txBody>
                  <a:tcPr marL="0" marR="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7145">
                        <a:lnSpc>
                          <a:spcPct val="100000"/>
                        </a:lnSpc>
                        <a:spcBef>
                          <a:spcPts val="360"/>
                        </a:spcBef>
                      </a:pPr>
                      <a:r>
                        <a:rPr sz="600" spc="-125" dirty="0">
                          <a:latin typeface="Arial"/>
                          <a:cs typeface="Arial"/>
                        </a:rPr>
                        <a:t>SR</a:t>
                      </a:r>
                      <a:r>
                        <a:rPr sz="600" spc="-40" dirty="0">
                          <a:latin typeface="Arial"/>
                          <a:cs typeface="Arial"/>
                        </a:rPr>
                        <a:t> </a:t>
                      </a:r>
                      <a:r>
                        <a:rPr sz="600" spc="-20" dirty="0">
                          <a:latin typeface="Arial"/>
                          <a:cs typeface="Arial"/>
                        </a:rPr>
                        <a:t>1501</a:t>
                      </a:r>
                      <a:r>
                        <a:rPr sz="600" spc="-10" dirty="0">
                          <a:latin typeface="Arial"/>
                          <a:cs typeface="Arial"/>
                        </a:rPr>
                        <a:t> </a:t>
                      </a:r>
                      <a:r>
                        <a:rPr sz="600" spc="-65" dirty="0">
                          <a:latin typeface="Arial"/>
                          <a:cs typeface="Arial"/>
                        </a:rPr>
                        <a:t>(SWIFT</a:t>
                      </a:r>
                      <a:r>
                        <a:rPr sz="600" spc="-60" dirty="0">
                          <a:latin typeface="Arial"/>
                          <a:cs typeface="Arial"/>
                        </a:rPr>
                        <a:t> </a:t>
                      </a:r>
                      <a:r>
                        <a:rPr sz="600" spc="-120" dirty="0">
                          <a:latin typeface="Arial"/>
                          <a:cs typeface="Arial"/>
                        </a:rPr>
                        <a:t>CREEK</a:t>
                      </a:r>
                      <a:r>
                        <a:rPr sz="600" spc="-20" dirty="0">
                          <a:latin typeface="Arial"/>
                          <a:cs typeface="Arial"/>
                        </a:rPr>
                        <a:t> </a:t>
                      </a:r>
                      <a:r>
                        <a:rPr sz="600" spc="-10" dirty="0">
                          <a:latin typeface="Arial"/>
                          <a:cs typeface="Arial"/>
                        </a:rPr>
                        <a:t>ROAD)</a:t>
                      </a:r>
                      <a:endParaRPr sz="600">
                        <a:latin typeface="Arial"/>
                        <a:cs typeface="Arial"/>
                      </a:endParaRPr>
                    </a:p>
                  </a:txBody>
                  <a:tcPr marL="0" marR="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7145">
                        <a:lnSpc>
                          <a:spcPts val="700"/>
                        </a:lnSpc>
                      </a:pPr>
                      <a:br>
                        <a:rPr lang="en-US" sz="600" spc="-85" dirty="0">
                          <a:latin typeface="Arial"/>
                          <a:cs typeface="Arial"/>
                        </a:rPr>
                      </a:br>
                      <a:r>
                        <a:rPr sz="600" spc="-85" dirty="0">
                          <a:latin typeface="Arial"/>
                          <a:cs typeface="Arial"/>
                        </a:rPr>
                        <a:t>AIRPORT</a:t>
                      </a:r>
                      <a:r>
                        <a:rPr sz="600" spc="-35" dirty="0">
                          <a:latin typeface="Arial"/>
                          <a:cs typeface="Arial"/>
                        </a:rPr>
                        <a:t> </a:t>
                      </a:r>
                      <a:r>
                        <a:rPr sz="600" spc="-75" dirty="0">
                          <a:latin typeface="Arial"/>
                          <a:cs typeface="Arial"/>
                        </a:rPr>
                        <a:t>INDUSTRIAL</a:t>
                      </a:r>
                      <a:r>
                        <a:rPr sz="600" spc="25" dirty="0">
                          <a:latin typeface="Arial"/>
                          <a:cs typeface="Arial"/>
                        </a:rPr>
                        <a:t> </a:t>
                      </a:r>
                      <a:r>
                        <a:rPr sz="600" spc="-80" dirty="0">
                          <a:latin typeface="Arial"/>
                          <a:cs typeface="Arial"/>
                        </a:rPr>
                        <a:t>DRIVE</a:t>
                      </a:r>
                      <a:r>
                        <a:rPr sz="600" spc="-35" dirty="0">
                          <a:latin typeface="Arial"/>
                          <a:cs typeface="Arial"/>
                        </a:rPr>
                        <a:t> </a:t>
                      </a:r>
                      <a:r>
                        <a:rPr sz="600" spc="-90" dirty="0">
                          <a:latin typeface="Arial"/>
                          <a:cs typeface="Arial"/>
                        </a:rPr>
                        <a:t>TO</a:t>
                      </a:r>
                      <a:r>
                        <a:rPr sz="600" spc="-25" dirty="0">
                          <a:latin typeface="Arial"/>
                          <a:cs typeface="Arial"/>
                        </a:rPr>
                        <a:t> </a:t>
                      </a:r>
                      <a:r>
                        <a:rPr sz="600" spc="-80" dirty="0">
                          <a:latin typeface="Arial"/>
                          <a:cs typeface="Arial"/>
                        </a:rPr>
                        <a:t>DRIVEWAY</a:t>
                      </a:r>
                      <a:r>
                        <a:rPr sz="600" spc="-35" dirty="0">
                          <a:latin typeface="Arial"/>
                          <a:cs typeface="Arial"/>
                        </a:rPr>
                        <a:t> </a:t>
                      </a:r>
                      <a:r>
                        <a:rPr sz="600" spc="-90" dirty="0">
                          <a:latin typeface="Arial"/>
                          <a:cs typeface="Arial"/>
                        </a:rPr>
                        <a:t>JUST</a:t>
                      </a:r>
                      <a:r>
                        <a:rPr sz="600" spc="-35" dirty="0">
                          <a:latin typeface="Arial"/>
                          <a:cs typeface="Arial"/>
                        </a:rPr>
                        <a:t> </a:t>
                      </a:r>
                      <a:r>
                        <a:rPr sz="600" spc="-90" dirty="0">
                          <a:latin typeface="Arial"/>
                          <a:cs typeface="Arial"/>
                        </a:rPr>
                        <a:t>NORTH</a:t>
                      </a:r>
                      <a:r>
                        <a:rPr sz="600" spc="10" dirty="0">
                          <a:latin typeface="Arial"/>
                          <a:cs typeface="Arial"/>
                        </a:rPr>
                        <a:t> </a:t>
                      </a:r>
                      <a:r>
                        <a:rPr sz="600" spc="-25" dirty="0">
                          <a:latin typeface="Arial"/>
                          <a:cs typeface="Arial"/>
                        </a:rPr>
                        <a:t>OF</a:t>
                      </a:r>
                      <a:endParaRPr sz="600" dirty="0">
                        <a:latin typeface="Arial"/>
                        <a:cs typeface="Arial"/>
                      </a:endParaRPr>
                    </a:p>
                    <a:p>
                      <a:pPr marL="17145">
                        <a:lnSpc>
                          <a:spcPct val="100000"/>
                        </a:lnSpc>
                        <a:spcBef>
                          <a:spcPts val="50"/>
                        </a:spcBef>
                      </a:pPr>
                      <a:r>
                        <a:rPr sz="600" spc="-85" dirty="0">
                          <a:latin typeface="Arial"/>
                          <a:cs typeface="Arial"/>
                        </a:rPr>
                        <a:t>JOHNSTON</a:t>
                      </a:r>
                      <a:r>
                        <a:rPr sz="600" spc="-20" dirty="0">
                          <a:latin typeface="Arial"/>
                          <a:cs typeface="Arial"/>
                        </a:rPr>
                        <a:t> </a:t>
                      </a:r>
                      <a:r>
                        <a:rPr sz="600" spc="-90" dirty="0">
                          <a:latin typeface="Arial"/>
                          <a:cs typeface="Arial"/>
                        </a:rPr>
                        <a:t>COUNTY</a:t>
                      </a:r>
                      <a:r>
                        <a:rPr sz="600" spc="-35" dirty="0">
                          <a:latin typeface="Arial"/>
                          <a:cs typeface="Arial"/>
                        </a:rPr>
                        <a:t> </a:t>
                      </a:r>
                      <a:r>
                        <a:rPr sz="600" spc="-80" dirty="0">
                          <a:latin typeface="Arial"/>
                          <a:cs typeface="Arial"/>
                        </a:rPr>
                        <a:t>AIRPORT.</a:t>
                      </a:r>
                      <a:r>
                        <a:rPr sz="600" spc="15" dirty="0">
                          <a:latin typeface="Arial"/>
                          <a:cs typeface="Arial"/>
                        </a:rPr>
                        <a:t> </a:t>
                      </a:r>
                      <a:r>
                        <a:rPr sz="600" spc="-60" dirty="0">
                          <a:latin typeface="Arial"/>
                          <a:cs typeface="Arial"/>
                        </a:rPr>
                        <a:t>WIDEN</a:t>
                      </a:r>
                      <a:r>
                        <a:rPr sz="600" spc="-20" dirty="0">
                          <a:latin typeface="Arial"/>
                          <a:cs typeface="Arial"/>
                        </a:rPr>
                        <a:t> </a:t>
                      </a:r>
                      <a:r>
                        <a:rPr sz="600" spc="-10" dirty="0">
                          <a:latin typeface="Arial"/>
                          <a:cs typeface="Arial"/>
                        </a:rPr>
                        <a:t>ROADWAY.</a:t>
                      </a:r>
                      <a:endParaRPr sz="600" dirty="0">
                        <a:latin typeface="Arial"/>
                        <a:cs typeface="Arial"/>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905" algn="ctr">
                        <a:lnSpc>
                          <a:spcPct val="100000"/>
                        </a:lnSpc>
                        <a:spcBef>
                          <a:spcPts val="360"/>
                        </a:spcBef>
                      </a:pPr>
                      <a:r>
                        <a:rPr sz="600" spc="-10" dirty="0">
                          <a:latin typeface="Arial"/>
                          <a:cs typeface="Arial"/>
                        </a:rPr>
                        <a:t>HIGHWAY</a:t>
                      </a:r>
                      <a:endParaRPr sz="600">
                        <a:latin typeface="Arial"/>
                        <a:cs typeface="Arial"/>
                      </a:endParaRPr>
                    </a:p>
                  </a:txBody>
                  <a:tcPr marL="0" marR="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49860">
                        <a:lnSpc>
                          <a:spcPct val="100000"/>
                        </a:lnSpc>
                        <a:spcBef>
                          <a:spcPts val="360"/>
                        </a:spcBef>
                      </a:pPr>
                      <a:r>
                        <a:rPr sz="600" spc="-80" dirty="0">
                          <a:latin typeface="Arial"/>
                          <a:cs typeface="Arial"/>
                        </a:rPr>
                        <a:t>R-</a:t>
                      </a:r>
                      <a:r>
                        <a:rPr sz="600" spc="-20" dirty="0">
                          <a:latin typeface="Arial"/>
                          <a:cs typeface="Arial"/>
                        </a:rPr>
                        <a:t>5950</a:t>
                      </a:r>
                      <a:endParaRPr sz="600">
                        <a:latin typeface="Arial"/>
                        <a:cs typeface="Arial"/>
                      </a:endParaRPr>
                    </a:p>
                  </a:txBody>
                  <a:tcPr marL="0" marR="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gn="ctr">
                        <a:lnSpc>
                          <a:spcPct val="100000"/>
                        </a:lnSpc>
                        <a:spcBef>
                          <a:spcPts val="360"/>
                        </a:spcBef>
                      </a:pPr>
                      <a:r>
                        <a:rPr sz="600" spc="-60" dirty="0">
                          <a:latin typeface="Arial"/>
                          <a:cs typeface="Arial"/>
                        </a:rPr>
                        <a:t>DIVISION</a:t>
                      </a:r>
                      <a:r>
                        <a:rPr sz="600" spc="5" dirty="0">
                          <a:latin typeface="Arial"/>
                          <a:cs typeface="Arial"/>
                        </a:rPr>
                        <a:t> </a:t>
                      </a:r>
                      <a:r>
                        <a:rPr sz="600" spc="-50" dirty="0">
                          <a:latin typeface="Arial"/>
                          <a:cs typeface="Arial"/>
                        </a:rPr>
                        <a:t>4</a:t>
                      </a:r>
                      <a:endParaRPr sz="600">
                        <a:latin typeface="Arial"/>
                        <a:cs typeface="Arial"/>
                      </a:endParaRPr>
                    </a:p>
                  </a:txBody>
                  <a:tcPr marL="0" marR="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gn="ctr">
                        <a:lnSpc>
                          <a:spcPts val="700"/>
                        </a:lnSpc>
                      </a:pPr>
                      <a:br>
                        <a:rPr lang="en-US" sz="600" spc="-95" dirty="0">
                          <a:latin typeface="Arial"/>
                          <a:cs typeface="Arial"/>
                        </a:rPr>
                      </a:br>
                      <a:r>
                        <a:rPr sz="600" spc="-95" dirty="0">
                          <a:latin typeface="Arial"/>
                          <a:cs typeface="Arial"/>
                        </a:rPr>
                        <a:t>SCHEDULED</a:t>
                      </a:r>
                      <a:r>
                        <a:rPr sz="600" spc="20" dirty="0">
                          <a:latin typeface="Arial"/>
                          <a:cs typeface="Arial"/>
                        </a:rPr>
                        <a:t> </a:t>
                      </a:r>
                      <a:r>
                        <a:rPr sz="600" spc="-25" dirty="0">
                          <a:latin typeface="Arial"/>
                          <a:cs typeface="Arial"/>
                        </a:rPr>
                        <a:t>FOR</a:t>
                      </a:r>
                      <a:endParaRPr sz="600" dirty="0">
                        <a:latin typeface="Arial"/>
                        <a:cs typeface="Arial"/>
                      </a:endParaRPr>
                    </a:p>
                    <a:p>
                      <a:pPr algn="ctr">
                        <a:lnSpc>
                          <a:spcPct val="100000"/>
                        </a:lnSpc>
                        <a:spcBef>
                          <a:spcPts val="50"/>
                        </a:spcBef>
                      </a:pPr>
                      <a:r>
                        <a:rPr sz="600" spc="-10" dirty="0">
                          <a:latin typeface="Arial"/>
                          <a:cs typeface="Arial"/>
                        </a:rPr>
                        <a:t>DELIVERY</a:t>
                      </a:r>
                      <a:endParaRPr sz="600" dirty="0">
                        <a:latin typeface="Arial"/>
                        <a:cs typeface="Arial"/>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R="260985" algn="r">
                        <a:lnSpc>
                          <a:spcPct val="100000"/>
                        </a:lnSpc>
                        <a:spcBef>
                          <a:spcPts val="360"/>
                        </a:spcBef>
                      </a:pPr>
                      <a:r>
                        <a:rPr sz="600" spc="-20" dirty="0">
                          <a:latin typeface="Arial"/>
                          <a:cs typeface="Arial"/>
                        </a:rPr>
                        <a:t>2028</a:t>
                      </a:r>
                      <a:endParaRPr sz="600">
                        <a:latin typeface="Arial"/>
                        <a:cs typeface="Arial"/>
                      </a:endParaRPr>
                    </a:p>
                  </a:txBody>
                  <a:tcPr marL="0" marR="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gn="ctr">
                        <a:lnSpc>
                          <a:spcPct val="100000"/>
                        </a:lnSpc>
                        <a:spcBef>
                          <a:spcPts val="360"/>
                        </a:spcBef>
                      </a:pPr>
                      <a:r>
                        <a:rPr sz="600" spc="-20" dirty="0">
                          <a:latin typeface="Arial"/>
                          <a:cs typeface="Arial"/>
                        </a:rPr>
                        <a:t>2030</a:t>
                      </a:r>
                      <a:endParaRPr sz="600">
                        <a:latin typeface="Arial"/>
                        <a:cs typeface="Arial"/>
                      </a:endParaRPr>
                    </a:p>
                  </a:txBody>
                  <a:tcPr marL="0" marR="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R="9525" algn="r">
                        <a:lnSpc>
                          <a:spcPct val="100000"/>
                        </a:lnSpc>
                        <a:spcBef>
                          <a:spcPts val="360"/>
                        </a:spcBef>
                      </a:pPr>
                      <a:r>
                        <a:rPr sz="600" spc="-10" dirty="0">
                          <a:latin typeface="Arial"/>
                          <a:cs typeface="Arial"/>
                        </a:rPr>
                        <a:t>$4,500,000</a:t>
                      </a:r>
                      <a:endParaRPr sz="600">
                        <a:latin typeface="Arial"/>
                        <a:cs typeface="Arial"/>
                      </a:endParaRPr>
                    </a:p>
                  </a:txBody>
                  <a:tcPr marL="0" marR="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nSpc>
                          <a:spcPct val="100000"/>
                        </a:lnSpc>
                      </a:pPr>
                      <a:endParaRPr sz="6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extLst>
                  <a:ext uri="{0D108BD9-81ED-4DB2-BD59-A6C34878D82A}">
                    <a16:rowId xmlns:a16="http://schemas.microsoft.com/office/drawing/2014/main" val="10007"/>
                  </a:ext>
                </a:extLst>
              </a:tr>
              <a:tr h="351692">
                <a:tc>
                  <a:txBody>
                    <a:bodyPr/>
                    <a:lstStyle/>
                    <a:p>
                      <a:pPr marL="17145">
                        <a:lnSpc>
                          <a:spcPct val="100000"/>
                        </a:lnSpc>
                        <a:spcBef>
                          <a:spcPts val="360"/>
                        </a:spcBef>
                      </a:pPr>
                      <a:r>
                        <a:rPr sz="600" spc="-10" dirty="0">
                          <a:latin typeface="Arial"/>
                          <a:cs typeface="Arial"/>
                        </a:rPr>
                        <a:t>JOHNSTON</a:t>
                      </a:r>
                      <a:endParaRPr sz="600">
                        <a:latin typeface="Arial"/>
                        <a:cs typeface="Arial"/>
                      </a:endParaRPr>
                    </a:p>
                  </a:txBody>
                  <a:tcPr marL="0" marR="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7145">
                        <a:lnSpc>
                          <a:spcPct val="100000"/>
                        </a:lnSpc>
                        <a:spcBef>
                          <a:spcPts val="360"/>
                        </a:spcBef>
                      </a:pPr>
                      <a:r>
                        <a:rPr sz="600" spc="-100" dirty="0">
                          <a:latin typeface="Arial"/>
                          <a:cs typeface="Arial"/>
                        </a:rPr>
                        <a:t>US</a:t>
                      </a:r>
                      <a:r>
                        <a:rPr sz="600" spc="-30" dirty="0">
                          <a:latin typeface="Arial"/>
                          <a:cs typeface="Arial"/>
                        </a:rPr>
                        <a:t> 301/NC</a:t>
                      </a:r>
                      <a:r>
                        <a:rPr sz="600" spc="-20" dirty="0">
                          <a:latin typeface="Arial"/>
                          <a:cs typeface="Arial"/>
                        </a:rPr>
                        <a:t> </a:t>
                      </a:r>
                      <a:r>
                        <a:rPr sz="600" spc="-35" dirty="0">
                          <a:latin typeface="Arial"/>
                          <a:cs typeface="Arial"/>
                        </a:rPr>
                        <a:t>39/NC</a:t>
                      </a:r>
                      <a:r>
                        <a:rPr sz="600" spc="-15" dirty="0">
                          <a:latin typeface="Arial"/>
                          <a:cs typeface="Arial"/>
                        </a:rPr>
                        <a:t> </a:t>
                      </a:r>
                      <a:r>
                        <a:rPr sz="600" spc="-25" dirty="0">
                          <a:latin typeface="Arial"/>
                          <a:cs typeface="Arial"/>
                        </a:rPr>
                        <a:t>96</a:t>
                      </a:r>
                      <a:endParaRPr sz="600">
                        <a:latin typeface="Arial"/>
                        <a:cs typeface="Arial"/>
                      </a:endParaRPr>
                    </a:p>
                  </a:txBody>
                  <a:tcPr marL="0" marR="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7145">
                        <a:lnSpc>
                          <a:spcPts val="700"/>
                        </a:lnSpc>
                      </a:pPr>
                      <a:br>
                        <a:rPr lang="en-US" sz="600" spc="-125" dirty="0">
                          <a:latin typeface="Arial"/>
                          <a:cs typeface="Arial"/>
                        </a:rPr>
                      </a:br>
                      <a:r>
                        <a:rPr sz="600" spc="-125" dirty="0">
                          <a:latin typeface="Arial"/>
                          <a:cs typeface="Arial"/>
                        </a:rPr>
                        <a:t>SR</a:t>
                      </a:r>
                      <a:r>
                        <a:rPr sz="600" spc="-35" dirty="0">
                          <a:latin typeface="Arial"/>
                          <a:cs typeface="Arial"/>
                        </a:rPr>
                        <a:t> </a:t>
                      </a:r>
                      <a:r>
                        <a:rPr sz="600" spc="-20" dirty="0">
                          <a:latin typeface="Arial"/>
                          <a:cs typeface="Arial"/>
                        </a:rPr>
                        <a:t>1623</a:t>
                      </a:r>
                      <a:r>
                        <a:rPr sz="600" dirty="0">
                          <a:latin typeface="Arial"/>
                          <a:cs typeface="Arial"/>
                        </a:rPr>
                        <a:t> </a:t>
                      </a:r>
                      <a:r>
                        <a:rPr sz="600" spc="-95" dirty="0">
                          <a:latin typeface="Arial"/>
                          <a:cs typeface="Arial"/>
                        </a:rPr>
                        <a:t>(BOOKER</a:t>
                      </a:r>
                      <a:r>
                        <a:rPr sz="600" spc="-30" dirty="0">
                          <a:latin typeface="Arial"/>
                          <a:cs typeface="Arial"/>
                        </a:rPr>
                        <a:t> </a:t>
                      </a:r>
                      <a:r>
                        <a:rPr sz="600" spc="-75" dirty="0">
                          <a:latin typeface="Arial"/>
                          <a:cs typeface="Arial"/>
                        </a:rPr>
                        <a:t>DAIRY</a:t>
                      </a:r>
                      <a:r>
                        <a:rPr sz="600" spc="-60" dirty="0">
                          <a:latin typeface="Arial"/>
                          <a:cs typeface="Arial"/>
                        </a:rPr>
                        <a:t> </a:t>
                      </a:r>
                      <a:r>
                        <a:rPr sz="600" spc="-75" dirty="0">
                          <a:latin typeface="Arial"/>
                          <a:cs typeface="Arial"/>
                        </a:rPr>
                        <a:t>ROAD)</a:t>
                      </a:r>
                      <a:r>
                        <a:rPr sz="600" spc="-55" dirty="0">
                          <a:latin typeface="Arial"/>
                          <a:cs typeface="Arial"/>
                        </a:rPr>
                        <a:t> </a:t>
                      </a:r>
                      <a:r>
                        <a:rPr sz="600" spc="-90" dirty="0">
                          <a:latin typeface="Arial"/>
                          <a:cs typeface="Arial"/>
                        </a:rPr>
                        <a:t>TO</a:t>
                      </a:r>
                      <a:r>
                        <a:rPr sz="600" spc="-50" dirty="0">
                          <a:latin typeface="Arial"/>
                          <a:cs typeface="Arial"/>
                        </a:rPr>
                        <a:t> </a:t>
                      </a:r>
                      <a:r>
                        <a:rPr sz="600" spc="-125" dirty="0">
                          <a:latin typeface="Arial"/>
                          <a:cs typeface="Arial"/>
                        </a:rPr>
                        <a:t>SR</a:t>
                      </a:r>
                      <a:r>
                        <a:rPr sz="600" spc="-30" dirty="0">
                          <a:latin typeface="Arial"/>
                          <a:cs typeface="Arial"/>
                        </a:rPr>
                        <a:t> </a:t>
                      </a:r>
                      <a:r>
                        <a:rPr sz="600" spc="-20" dirty="0">
                          <a:latin typeface="Arial"/>
                          <a:cs typeface="Arial"/>
                        </a:rPr>
                        <a:t>2302</a:t>
                      </a:r>
                      <a:r>
                        <a:rPr sz="600" dirty="0">
                          <a:latin typeface="Arial"/>
                          <a:cs typeface="Arial"/>
                        </a:rPr>
                        <a:t> </a:t>
                      </a:r>
                      <a:r>
                        <a:rPr sz="600" spc="-85" dirty="0">
                          <a:latin typeface="Arial"/>
                          <a:cs typeface="Arial"/>
                        </a:rPr>
                        <a:t>(RICKS</a:t>
                      </a:r>
                      <a:r>
                        <a:rPr sz="600" spc="-40" dirty="0">
                          <a:latin typeface="Arial"/>
                          <a:cs typeface="Arial"/>
                        </a:rPr>
                        <a:t> </a:t>
                      </a:r>
                      <a:r>
                        <a:rPr sz="600" spc="-10" dirty="0">
                          <a:latin typeface="Arial"/>
                          <a:cs typeface="Arial"/>
                        </a:rPr>
                        <a:t>ROAD).</a:t>
                      </a:r>
                      <a:endParaRPr sz="600" dirty="0">
                        <a:latin typeface="Arial"/>
                        <a:cs typeface="Arial"/>
                      </a:endParaRPr>
                    </a:p>
                    <a:p>
                      <a:pPr marL="17145">
                        <a:lnSpc>
                          <a:spcPct val="100000"/>
                        </a:lnSpc>
                        <a:spcBef>
                          <a:spcPts val="50"/>
                        </a:spcBef>
                      </a:pPr>
                      <a:r>
                        <a:rPr sz="600" spc="-100" dirty="0">
                          <a:latin typeface="Arial"/>
                          <a:cs typeface="Arial"/>
                        </a:rPr>
                        <a:t>CONSTRUCT</a:t>
                      </a:r>
                      <a:r>
                        <a:rPr sz="600" spc="-25" dirty="0">
                          <a:latin typeface="Arial"/>
                          <a:cs typeface="Arial"/>
                        </a:rPr>
                        <a:t> </a:t>
                      </a:r>
                      <a:r>
                        <a:rPr sz="600" spc="-120" dirty="0">
                          <a:latin typeface="Arial"/>
                          <a:cs typeface="Arial"/>
                        </a:rPr>
                        <a:t>ACCESS</a:t>
                      </a:r>
                      <a:r>
                        <a:rPr sz="600" spc="15" dirty="0">
                          <a:latin typeface="Arial"/>
                          <a:cs typeface="Arial"/>
                        </a:rPr>
                        <a:t> </a:t>
                      </a:r>
                      <a:r>
                        <a:rPr sz="600" spc="-75" dirty="0">
                          <a:latin typeface="Arial"/>
                          <a:cs typeface="Arial"/>
                        </a:rPr>
                        <a:t>MANAGEMENT</a:t>
                      </a:r>
                      <a:r>
                        <a:rPr sz="600" spc="-20" dirty="0">
                          <a:latin typeface="Arial"/>
                          <a:cs typeface="Arial"/>
                        </a:rPr>
                        <a:t> </a:t>
                      </a:r>
                      <a:r>
                        <a:rPr sz="600" spc="-25" dirty="0">
                          <a:latin typeface="Arial"/>
                          <a:cs typeface="Arial"/>
                        </a:rPr>
                        <a:t>IMPROVEMENTS.</a:t>
                      </a:r>
                      <a:endParaRPr sz="600" dirty="0">
                        <a:latin typeface="Arial"/>
                        <a:cs typeface="Arial"/>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905" algn="ctr">
                        <a:lnSpc>
                          <a:spcPct val="100000"/>
                        </a:lnSpc>
                        <a:spcBef>
                          <a:spcPts val="360"/>
                        </a:spcBef>
                      </a:pPr>
                      <a:r>
                        <a:rPr sz="600" spc="-10" dirty="0">
                          <a:latin typeface="Arial"/>
                          <a:cs typeface="Arial"/>
                        </a:rPr>
                        <a:t>HIGHWAY</a:t>
                      </a:r>
                      <a:endParaRPr sz="600">
                        <a:latin typeface="Arial"/>
                        <a:cs typeface="Arial"/>
                      </a:endParaRPr>
                    </a:p>
                  </a:txBody>
                  <a:tcPr marL="0" marR="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42875">
                        <a:lnSpc>
                          <a:spcPct val="100000"/>
                        </a:lnSpc>
                        <a:spcBef>
                          <a:spcPts val="360"/>
                        </a:spcBef>
                      </a:pPr>
                      <a:r>
                        <a:rPr sz="600" spc="-55" dirty="0">
                          <a:latin typeface="Arial"/>
                          <a:cs typeface="Arial"/>
                        </a:rPr>
                        <a:t>U-</a:t>
                      </a:r>
                      <a:r>
                        <a:rPr sz="600" spc="-20" dirty="0">
                          <a:latin typeface="Arial"/>
                          <a:cs typeface="Arial"/>
                        </a:rPr>
                        <a:t>5726</a:t>
                      </a:r>
                      <a:endParaRPr sz="600">
                        <a:latin typeface="Arial"/>
                        <a:cs typeface="Arial"/>
                      </a:endParaRPr>
                    </a:p>
                  </a:txBody>
                  <a:tcPr marL="0" marR="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gn="ctr">
                        <a:lnSpc>
                          <a:spcPct val="100000"/>
                        </a:lnSpc>
                        <a:spcBef>
                          <a:spcPts val="360"/>
                        </a:spcBef>
                      </a:pPr>
                      <a:r>
                        <a:rPr sz="600" spc="-60" dirty="0">
                          <a:latin typeface="Arial"/>
                          <a:cs typeface="Arial"/>
                        </a:rPr>
                        <a:t>DIVISION</a:t>
                      </a:r>
                      <a:r>
                        <a:rPr sz="600" spc="5" dirty="0">
                          <a:latin typeface="Arial"/>
                          <a:cs typeface="Arial"/>
                        </a:rPr>
                        <a:t> </a:t>
                      </a:r>
                      <a:r>
                        <a:rPr sz="600" spc="-50" dirty="0">
                          <a:latin typeface="Arial"/>
                          <a:cs typeface="Arial"/>
                        </a:rPr>
                        <a:t>4</a:t>
                      </a:r>
                      <a:endParaRPr sz="600">
                        <a:latin typeface="Arial"/>
                        <a:cs typeface="Arial"/>
                      </a:endParaRPr>
                    </a:p>
                  </a:txBody>
                  <a:tcPr marL="0" marR="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gn="ctr">
                        <a:lnSpc>
                          <a:spcPts val="700"/>
                        </a:lnSpc>
                      </a:pPr>
                      <a:br>
                        <a:rPr lang="en-US" sz="600" spc="-95" dirty="0">
                          <a:latin typeface="Arial"/>
                          <a:cs typeface="Arial"/>
                        </a:rPr>
                      </a:br>
                      <a:r>
                        <a:rPr sz="600" spc="-95" dirty="0">
                          <a:latin typeface="Arial"/>
                          <a:cs typeface="Arial"/>
                        </a:rPr>
                        <a:t>SCHEDULED</a:t>
                      </a:r>
                      <a:r>
                        <a:rPr sz="600" spc="20" dirty="0">
                          <a:latin typeface="Arial"/>
                          <a:cs typeface="Arial"/>
                        </a:rPr>
                        <a:t> </a:t>
                      </a:r>
                      <a:r>
                        <a:rPr sz="600" spc="-25" dirty="0">
                          <a:latin typeface="Arial"/>
                          <a:cs typeface="Arial"/>
                        </a:rPr>
                        <a:t>FOR</a:t>
                      </a:r>
                      <a:endParaRPr sz="600" dirty="0">
                        <a:latin typeface="Arial"/>
                        <a:cs typeface="Arial"/>
                      </a:endParaRPr>
                    </a:p>
                    <a:p>
                      <a:pPr algn="ctr">
                        <a:lnSpc>
                          <a:spcPct val="100000"/>
                        </a:lnSpc>
                        <a:spcBef>
                          <a:spcPts val="50"/>
                        </a:spcBef>
                      </a:pPr>
                      <a:r>
                        <a:rPr sz="600" spc="-10" dirty="0">
                          <a:latin typeface="Arial"/>
                          <a:cs typeface="Arial"/>
                        </a:rPr>
                        <a:t>DELIVERY</a:t>
                      </a:r>
                      <a:endParaRPr sz="600" dirty="0">
                        <a:latin typeface="Arial"/>
                        <a:cs typeface="Arial"/>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R="260985" algn="r">
                        <a:lnSpc>
                          <a:spcPct val="100000"/>
                        </a:lnSpc>
                        <a:spcBef>
                          <a:spcPts val="360"/>
                        </a:spcBef>
                      </a:pPr>
                      <a:r>
                        <a:rPr sz="600" spc="-20" dirty="0">
                          <a:latin typeface="Arial"/>
                          <a:cs typeface="Arial"/>
                        </a:rPr>
                        <a:t>2025</a:t>
                      </a:r>
                      <a:endParaRPr sz="600">
                        <a:latin typeface="Arial"/>
                        <a:cs typeface="Arial"/>
                      </a:endParaRPr>
                    </a:p>
                  </a:txBody>
                  <a:tcPr marL="0" marR="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gn="ctr">
                        <a:lnSpc>
                          <a:spcPct val="100000"/>
                        </a:lnSpc>
                        <a:spcBef>
                          <a:spcPts val="360"/>
                        </a:spcBef>
                      </a:pPr>
                      <a:r>
                        <a:rPr sz="600" spc="-20" dirty="0">
                          <a:latin typeface="Arial"/>
                          <a:cs typeface="Arial"/>
                        </a:rPr>
                        <a:t>2027</a:t>
                      </a:r>
                      <a:endParaRPr sz="600">
                        <a:latin typeface="Arial"/>
                        <a:cs typeface="Arial"/>
                      </a:endParaRPr>
                    </a:p>
                  </a:txBody>
                  <a:tcPr marL="0" marR="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R="9525" algn="r">
                        <a:lnSpc>
                          <a:spcPct val="100000"/>
                        </a:lnSpc>
                        <a:spcBef>
                          <a:spcPts val="360"/>
                        </a:spcBef>
                      </a:pPr>
                      <a:r>
                        <a:rPr sz="600" spc="-10" dirty="0">
                          <a:latin typeface="Arial"/>
                          <a:cs typeface="Arial"/>
                        </a:rPr>
                        <a:t>$27,200,000</a:t>
                      </a:r>
                      <a:endParaRPr sz="600">
                        <a:latin typeface="Arial"/>
                        <a:cs typeface="Arial"/>
                      </a:endParaRPr>
                    </a:p>
                  </a:txBody>
                  <a:tcPr marL="0" marR="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nSpc>
                          <a:spcPct val="100000"/>
                        </a:lnSpc>
                      </a:pPr>
                      <a:endParaRPr sz="6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extLst>
                  <a:ext uri="{0D108BD9-81ED-4DB2-BD59-A6C34878D82A}">
                    <a16:rowId xmlns:a16="http://schemas.microsoft.com/office/drawing/2014/main" val="10008"/>
                  </a:ext>
                </a:extLst>
              </a:tr>
              <a:tr h="348258">
                <a:tc>
                  <a:txBody>
                    <a:bodyPr/>
                    <a:lstStyle/>
                    <a:p>
                      <a:pPr>
                        <a:lnSpc>
                          <a:spcPct val="100000"/>
                        </a:lnSpc>
                        <a:spcBef>
                          <a:spcPts val="55"/>
                        </a:spcBef>
                      </a:pPr>
                      <a:endParaRPr sz="650" dirty="0">
                        <a:latin typeface="Times New Roman"/>
                        <a:cs typeface="Times New Roman"/>
                      </a:endParaRPr>
                    </a:p>
                    <a:p>
                      <a:pPr marL="17145">
                        <a:lnSpc>
                          <a:spcPct val="100000"/>
                        </a:lnSpc>
                      </a:pPr>
                      <a:r>
                        <a:rPr sz="600" spc="-10" dirty="0">
                          <a:latin typeface="Arial"/>
                          <a:cs typeface="Arial"/>
                        </a:rPr>
                        <a:t>JOHNSTON</a:t>
                      </a:r>
                      <a:endParaRPr sz="600" dirty="0">
                        <a:latin typeface="Arial"/>
                        <a:cs typeface="Arial"/>
                      </a:endParaRPr>
                    </a:p>
                  </a:txBody>
                  <a:tcPr marL="0" marR="0" marT="698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nSpc>
                          <a:spcPct val="100000"/>
                        </a:lnSpc>
                        <a:spcBef>
                          <a:spcPts val="55"/>
                        </a:spcBef>
                      </a:pPr>
                      <a:endParaRPr sz="650">
                        <a:latin typeface="Times New Roman"/>
                        <a:cs typeface="Times New Roman"/>
                      </a:endParaRPr>
                    </a:p>
                    <a:p>
                      <a:pPr marL="17145">
                        <a:lnSpc>
                          <a:spcPct val="100000"/>
                        </a:lnSpc>
                      </a:pPr>
                      <a:r>
                        <a:rPr sz="600" spc="-100" dirty="0">
                          <a:latin typeface="Arial"/>
                          <a:cs typeface="Arial"/>
                        </a:rPr>
                        <a:t>US</a:t>
                      </a:r>
                      <a:r>
                        <a:rPr sz="600" spc="-50" dirty="0">
                          <a:latin typeface="Arial"/>
                          <a:cs typeface="Arial"/>
                        </a:rPr>
                        <a:t> </a:t>
                      </a:r>
                      <a:r>
                        <a:rPr sz="600" spc="-25" dirty="0">
                          <a:latin typeface="Arial"/>
                          <a:cs typeface="Arial"/>
                        </a:rPr>
                        <a:t>70</a:t>
                      </a:r>
                      <a:endParaRPr sz="600">
                        <a:latin typeface="Arial"/>
                        <a:cs typeface="Arial"/>
                      </a:endParaRPr>
                    </a:p>
                  </a:txBody>
                  <a:tcPr marL="0" marR="0" marT="698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7145" marR="92075">
                        <a:lnSpc>
                          <a:spcPts val="770"/>
                        </a:lnSpc>
                        <a:spcBef>
                          <a:spcPts val="10"/>
                        </a:spcBef>
                      </a:pPr>
                      <a:r>
                        <a:rPr sz="600" spc="-95" dirty="0">
                          <a:latin typeface="Arial"/>
                          <a:cs typeface="Arial"/>
                        </a:rPr>
                        <a:t>WEST</a:t>
                      </a:r>
                      <a:r>
                        <a:rPr sz="600" spc="-60" dirty="0">
                          <a:latin typeface="Arial"/>
                          <a:cs typeface="Arial"/>
                        </a:rPr>
                        <a:t> </a:t>
                      </a:r>
                      <a:r>
                        <a:rPr sz="600" spc="-100" dirty="0">
                          <a:latin typeface="Arial"/>
                          <a:cs typeface="Arial"/>
                        </a:rPr>
                        <a:t>OF</a:t>
                      </a:r>
                      <a:r>
                        <a:rPr sz="600" spc="-35" dirty="0">
                          <a:latin typeface="Arial"/>
                          <a:cs typeface="Arial"/>
                        </a:rPr>
                        <a:t> </a:t>
                      </a:r>
                      <a:r>
                        <a:rPr sz="600" spc="-125" dirty="0">
                          <a:latin typeface="Arial"/>
                          <a:cs typeface="Arial"/>
                        </a:rPr>
                        <a:t>SR</a:t>
                      </a:r>
                      <a:r>
                        <a:rPr sz="600" spc="-30" dirty="0">
                          <a:latin typeface="Arial"/>
                          <a:cs typeface="Arial"/>
                        </a:rPr>
                        <a:t> </a:t>
                      </a:r>
                      <a:r>
                        <a:rPr sz="600" spc="-20" dirty="0">
                          <a:latin typeface="Arial"/>
                          <a:cs typeface="Arial"/>
                        </a:rPr>
                        <a:t>2372</a:t>
                      </a:r>
                      <a:r>
                        <a:rPr sz="600" spc="-5" dirty="0">
                          <a:latin typeface="Arial"/>
                          <a:cs typeface="Arial"/>
                        </a:rPr>
                        <a:t> </a:t>
                      </a:r>
                      <a:r>
                        <a:rPr sz="600" spc="-85" dirty="0">
                          <a:latin typeface="Arial"/>
                          <a:cs typeface="Arial"/>
                        </a:rPr>
                        <a:t>(EDWARDS</a:t>
                      </a:r>
                      <a:r>
                        <a:rPr sz="600" spc="-30" dirty="0">
                          <a:latin typeface="Arial"/>
                          <a:cs typeface="Arial"/>
                        </a:rPr>
                        <a:t> </a:t>
                      </a:r>
                      <a:r>
                        <a:rPr sz="600" spc="-95" dirty="0">
                          <a:latin typeface="Arial"/>
                          <a:cs typeface="Arial"/>
                        </a:rPr>
                        <a:t>ROAD</a:t>
                      </a:r>
                      <a:r>
                        <a:rPr sz="600" spc="-15" dirty="0">
                          <a:latin typeface="Arial"/>
                          <a:cs typeface="Arial"/>
                        </a:rPr>
                        <a:t> </a:t>
                      </a:r>
                      <a:r>
                        <a:rPr sz="600" spc="65" dirty="0">
                          <a:latin typeface="Arial"/>
                          <a:cs typeface="Arial"/>
                        </a:rPr>
                        <a:t>/</a:t>
                      </a:r>
                      <a:r>
                        <a:rPr sz="600" spc="-50" dirty="0">
                          <a:latin typeface="Arial"/>
                          <a:cs typeface="Arial"/>
                        </a:rPr>
                        <a:t> </a:t>
                      </a:r>
                      <a:r>
                        <a:rPr sz="600" spc="-90" dirty="0">
                          <a:latin typeface="Arial"/>
                          <a:cs typeface="Arial"/>
                        </a:rPr>
                        <a:t>NORTH</a:t>
                      </a:r>
                      <a:r>
                        <a:rPr sz="600" spc="-25" dirty="0">
                          <a:latin typeface="Arial"/>
                          <a:cs typeface="Arial"/>
                        </a:rPr>
                        <a:t> </a:t>
                      </a:r>
                      <a:r>
                        <a:rPr sz="600" spc="-100" dirty="0">
                          <a:latin typeface="Arial"/>
                          <a:cs typeface="Arial"/>
                        </a:rPr>
                        <a:t>PEARL</a:t>
                      </a:r>
                      <a:r>
                        <a:rPr sz="600" spc="-5" dirty="0">
                          <a:latin typeface="Arial"/>
                          <a:cs typeface="Arial"/>
                        </a:rPr>
                        <a:t> </a:t>
                      </a:r>
                      <a:r>
                        <a:rPr sz="600" spc="-80" dirty="0">
                          <a:latin typeface="Arial"/>
                          <a:cs typeface="Arial"/>
                        </a:rPr>
                        <a:t>STREET)</a:t>
                      </a:r>
                      <a:r>
                        <a:rPr sz="600" spc="500" dirty="0">
                          <a:latin typeface="Arial"/>
                          <a:cs typeface="Arial"/>
                        </a:rPr>
                        <a:t> </a:t>
                      </a:r>
                      <a:r>
                        <a:rPr sz="600" spc="-90" dirty="0">
                          <a:latin typeface="Arial"/>
                          <a:cs typeface="Arial"/>
                        </a:rPr>
                        <a:t>TO</a:t>
                      </a:r>
                      <a:r>
                        <a:rPr sz="600" spc="-60" dirty="0">
                          <a:latin typeface="Arial"/>
                          <a:cs typeface="Arial"/>
                        </a:rPr>
                        <a:t> </a:t>
                      </a:r>
                      <a:r>
                        <a:rPr sz="600" spc="-110" dirty="0">
                          <a:latin typeface="Arial"/>
                          <a:cs typeface="Arial"/>
                        </a:rPr>
                        <a:t>EAST</a:t>
                      </a:r>
                      <a:r>
                        <a:rPr sz="600" spc="-65" dirty="0">
                          <a:latin typeface="Arial"/>
                          <a:cs typeface="Arial"/>
                        </a:rPr>
                        <a:t> </a:t>
                      </a:r>
                      <a:r>
                        <a:rPr sz="600" spc="-100" dirty="0">
                          <a:latin typeface="Arial"/>
                          <a:cs typeface="Arial"/>
                        </a:rPr>
                        <a:t>OF</a:t>
                      </a:r>
                      <a:r>
                        <a:rPr sz="600" spc="-40" dirty="0">
                          <a:latin typeface="Arial"/>
                          <a:cs typeface="Arial"/>
                        </a:rPr>
                        <a:t> </a:t>
                      </a:r>
                      <a:r>
                        <a:rPr sz="600" spc="-125" dirty="0">
                          <a:latin typeface="Arial"/>
                          <a:cs typeface="Arial"/>
                        </a:rPr>
                        <a:t>SR</a:t>
                      </a:r>
                      <a:r>
                        <a:rPr sz="600" spc="-45" dirty="0">
                          <a:latin typeface="Arial"/>
                          <a:cs typeface="Arial"/>
                        </a:rPr>
                        <a:t> </a:t>
                      </a:r>
                      <a:r>
                        <a:rPr sz="600" spc="-20" dirty="0">
                          <a:latin typeface="Arial"/>
                          <a:cs typeface="Arial"/>
                        </a:rPr>
                        <a:t>2314</a:t>
                      </a:r>
                      <a:r>
                        <a:rPr sz="600" spc="-10" dirty="0">
                          <a:latin typeface="Arial"/>
                          <a:cs typeface="Arial"/>
                        </a:rPr>
                        <a:t> </a:t>
                      </a:r>
                      <a:r>
                        <a:rPr sz="600" spc="-75" dirty="0">
                          <a:latin typeface="Arial"/>
                          <a:cs typeface="Arial"/>
                        </a:rPr>
                        <a:t>(PONDFIELD</a:t>
                      </a:r>
                      <a:r>
                        <a:rPr sz="600" spc="-25" dirty="0">
                          <a:latin typeface="Arial"/>
                          <a:cs typeface="Arial"/>
                        </a:rPr>
                        <a:t> </a:t>
                      </a:r>
                      <a:r>
                        <a:rPr sz="600" spc="-55" dirty="0">
                          <a:latin typeface="Arial"/>
                          <a:cs typeface="Arial"/>
                        </a:rPr>
                        <a:t>ROAD).</a:t>
                      </a:r>
                      <a:r>
                        <a:rPr sz="600" spc="110" dirty="0">
                          <a:latin typeface="Arial"/>
                          <a:cs typeface="Arial"/>
                        </a:rPr>
                        <a:t> </a:t>
                      </a:r>
                      <a:r>
                        <a:rPr sz="600" spc="-85" dirty="0">
                          <a:latin typeface="Arial"/>
                          <a:cs typeface="Arial"/>
                        </a:rPr>
                        <a:t>UPGRADE</a:t>
                      </a:r>
                      <a:r>
                        <a:rPr sz="600" spc="-65" dirty="0">
                          <a:latin typeface="Arial"/>
                          <a:cs typeface="Arial"/>
                        </a:rPr>
                        <a:t> </a:t>
                      </a:r>
                      <a:r>
                        <a:rPr sz="600" spc="-25" dirty="0">
                          <a:latin typeface="Arial"/>
                          <a:cs typeface="Arial"/>
                        </a:rPr>
                        <a:t>TO</a:t>
                      </a:r>
                      <a:r>
                        <a:rPr sz="600" spc="500" dirty="0">
                          <a:latin typeface="Arial"/>
                          <a:cs typeface="Arial"/>
                        </a:rPr>
                        <a:t> </a:t>
                      </a:r>
                      <a:r>
                        <a:rPr sz="600" spc="-105" dirty="0">
                          <a:latin typeface="Arial"/>
                          <a:cs typeface="Arial"/>
                        </a:rPr>
                        <a:t>FREEWAY</a:t>
                      </a:r>
                      <a:r>
                        <a:rPr sz="600" spc="-15" dirty="0">
                          <a:latin typeface="Arial"/>
                          <a:cs typeface="Arial"/>
                        </a:rPr>
                        <a:t> </a:t>
                      </a:r>
                      <a:r>
                        <a:rPr sz="600" spc="-20" dirty="0">
                          <a:latin typeface="Arial"/>
                          <a:cs typeface="Arial"/>
                        </a:rPr>
                        <a:t>STANDARDS.</a:t>
                      </a:r>
                      <a:endParaRPr sz="600" dirty="0">
                        <a:latin typeface="Arial"/>
                        <a:cs typeface="Arial"/>
                      </a:endParaRPr>
                    </a:p>
                  </a:txBody>
                  <a:tcPr marL="0" marR="0" marT="127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nSpc>
                          <a:spcPct val="100000"/>
                        </a:lnSpc>
                        <a:spcBef>
                          <a:spcPts val="55"/>
                        </a:spcBef>
                      </a:pPr>
                      <a:endParaRPr sz="650">
                        <a:latin typeface="Times New Roman"/>
                        <a:cs typeface="Times New Roman"/>
                      </a:endParaRPr>
                    </a:p>
                    <a:p>
                      <a:pPr marL="1905" algn="ctr">
                        <a:lnSpc>
                          <a:spcPct val="100000"/>
                        </a:lnSpc>
                      </a:pPr>
                      <a:r>
                        <a:rPr sz="600" spc="-10" dirty="0">
                          <a:latin typeface="Arial"/>
                          <a:cs typeface="Arial"/>
                        </a:rPr>
                        <a:t>HIGHWAY</a:t>
                      </a:r>
                      <a:endParaRPr sz="600">
                        <a:latin typeface="Arial"/>
                        <a:cs typeface="Arial"/>
                      </a:endParaRPr>
                    </a:p>
                  </a:txBody>
                  <a:tcPr marL="0" marR="0" marT="698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nSpc>
                          <a:spcPct val="100000"/>
                        </a:lnSpc>
                        <a:spcBef>
                          <a:spcPts val="55"/>
                        </a:spcBef>
                      </a:pPr>
                      <a:endParaRPr sz="650">
                        <a:latin typeface="Times New Roman"/>
                        <a:cs typeface="Times New Roman"/>
                      </a:endParaRPr>
                    </a:p>
                    <a:p>
                      <a:pPr marL="128905">
                        <a:lnSpc>
                          <a:spcPct val="100000"/>
                        </a:lnSpc>
                      </a:pPr>
                      <a:r>
                        <a:rPr sz="600" spc="-80" dirty="0">
                          <a:latin typeface="Arial"/>
                          <a:cs typeface="Arial"/>
                        </a:rPr>
                        <a:t>R-</a:t>
                      </a:r>
                      <a:r>
                        <a:rPr sz="600" spc="-10" dirty="0">
                          <a:latin typeface="Arial"/>
                          <a:cs typeface="Arial"/>
                        </a:rPr>
                        <a:t>5829B</a:t>
                      </a:r>
                      <a:endParaRPr sz="600">
                        <a:latin typeface="Arial"/>
                        <a:cs typeface="Arial"/>
                      </a:endParaRPr>
                    </a:p>
                  </a:txBody>
                  <a:tcPr marL="0" marR="0" marT="698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98755" marR="160655" indent="-27940">
                        <a:lnSpc>
                          <a:spcPct val="106900"/>
                        </a:lnSpc>
                        <a:spcBef>
                          <a:spcPts val="365"/>
                        </a:spcBef>
                      </a:pPr>
                      <a:r>
                        <a:rPr sz="600" spc="-85" dirty="0">
                          <a:latin typeface="Arial"/>
                          <a:cs typeface="Arial"/>
                        </a:rPr>
                        <a:t>STATEWIDE</a:t>
                      </a:r>
                      <a:r>
                        <a:rPr sz="600" spc="500" dirty="0">
                          <a:latin typeface="Arial"/>
                          <a:cs typeface="Arial"/>
                        </a:rPr>
                        <a:t> </a:t>
                      </a:r>
                      <a:r>
                        <a:rPr sz="600" spc="-35" dirty="0">
                          <a:latin typeface="Arial"/>
                          <a:cs typeface="Arial"/>
                        </a:rPr>
                        <a:t>MOBILITY</a:t>
                      </a:r>
                      <a:endParaRPr sz="600">
                        <a:latin typeface="Arial"/>
                        <a:cs typeface="Arial"/>
                      </a:endParaRPr>
                    </a:p>
                  </a:txBody>
                  <a:tcPr marL="0" marR="0" marT="4635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nSpc>
                          <a:spcPct val="100000"/>
                        </a:lnSpc>
                        <a:spcBef>
                          <a:spcPts val="55"/>
                        </a:spcBef>
                      </a:pPr>
                      <a:endParaRPr sz="650" dirty="0">
                        <a:latin typeface="Times New Roman"/>
                        <a:cs typeface="Times New Roman"/>
                      </a:endParaRPr>
                    </a:p>
                    <a:p>
                      <a:pPr marR="18415" algn="r">
                        <a:lnSpc>
                          <a:spcPct val="100000"/>
                        </a:lnSpc>
                      </a:pPr>
                      <a:r>
                        <a:rPr sz="600" spc="-50" dirty="0">
                          <a:latin typeface="Arial"/>
                          <a:cs typeface="Arial"/>
                        </a:rPr>
                        <a:t>WILL</a:t>
                      </a:r>
                      <a:r>
                        <a:rPr sz="600" spc="-10" dirty="0">
                          <a:latin typeface="Arial"/>
                          <a:cs typeface="Arial"/>
                        </a:rPr>
                        <a:t> </a:t>
                      </a:r>
                      <a:r>
                        <a:rPr sz="600" spc="-100" dirty="0">
                          <a:latin typeface="Arial"/>
                          <a:cs typeface="Arial"/>
                        </a:rPr>
                        <a:t>BE</a:t>
                      </a:r>
                      <a:r>
                        <a:rPr sz="600" spc="-55" dirty="0">
                          <a:latin typeface="Arial"/>
                          <a:cs typeface="Arial"/>
                        </a:rPr>
                        <a:t> </a:t>
                      </a:r>
                      <a:r>
                        <a:rPr lang="en-US" sz="600" spc="-55" dirty="0">
                          <a:latin typeface="Arial"/>
                          <a:cs typeface="Arial"/>
                        </a:rPr>
                        <a:t> </a:t>
                      </a:r>
                      <a:r>
                        <a:rPr sz="600" spc="-70" dirty="0">
                          <a:latin typeface="Arial"/>
                          <a:cs typeface="Arial"/>
                        </a:rPr>
                        <a:t>REPRIORITIZED</a:t>
                      </a:r>
                      <a:endParaRPr sz="600" dirty="0">
                        <a:latin typeface="Arial"/>
                        <a:cs typeface="Arial"/>
                      </a:endParaRPr>
                    </a:p>
                  </a:txBody>
                  <a:tcPr marL="0" marR="0" marT="698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38100" marR="34925" indent="-3175" algn="ctr">
                        <a:lnSpc>
                          <a:spcPts val="770"/>
                        </a:lnSpc>
                        <a:spcBef>
                          <a:spcPts val="10"/>
                        </a:spcBef>
                      </a:pPr>
                      <a:r>
                        <a:rPr sz="600" spc="-85" dirty="0">
                          <a:latin typeface="Arial"/>
                          <a:cs typeface="Arial"/>
                        </a:rPr>
                        <a:t>FUNDED</a:t>
                      </a:r>
                      <a:r>
                        <a:rPr sz="600" spc="10" dirty="0">
                          <a:latin typeface="Arial"/>
                          <a:cs typeface="Arial"/>
                        </a:rPr>
                        <a:t> </a:t>
                      </a:r>
                      <a:r>
                        <a:rPr sz="600" spc="-25" dirty="0">
                          <a:latin typeface="Arial"/>
                          <a:cs typeface="Arial"/>
                        </a:rPr>
                        <a:t>FOR</a:t>
                      </a:r>
                      <a:r>
                        <a:rPr sz="600" spc="500" dirty="0">
                          <a:latin typeface="Arial"/>
                          <a:cs typeface="Arial"/>
                        </a:rPr>
                        <a:t> </a:t>
                      </a:r>
                      <a:r>
                        <a:rPr sz="600" spc="-10" dirty="0">
                          <a:latin typeface="Arial"/>
                          <a:cs typeface="Arial"/>
                        </a:rPr>
                        <a:t>PRELIMINARY</a:t>
                      </a:r>
                      <a:r>
                        <a:rPr sz="600" spc="500" dirty="0">
                          <a:latin typeface="Arial"/>
                          <a:cs typeface="Arial"/>
                        </a:rPr>
                        <a:t> </a:t>
                      </a:r>
                      <a:r>
                        <a:rPr sz="600" spc="-85" dirty="0">
                          <a:latin typeface="Arial"/>
                          <a:cs typeface="Arial"/>
                        </a:rPr>
                        <a:t>ENGINEERING</a:t>
                      </a:r>
                      <a:r>
                        <a:rPr sz="600" spc="30" dirty="0">
                          <a:latin typeface="Arial"/>
                          <a:cs typeface="Arial"/>
                        </a:rPr>
                        <a:t> </a:t>
                      </a:r>
                      <a:r>
                        <a:rPr sz="600" spc="-75" dirty="0">
                          <a:latin typeface="Arial"/>
                          <a:cs typeface="Arial"/>
                        </a:rPr>
                        <a:t>ONLY</a:t>
                      </a:r>
                      <a:endParaRPr sz="600">
                        <a:latin typeface="Arial"/>
                        <a:cs typeface="Arial"/>
                      </a:endParaRPr>
                    </a:p>
                  </a:txBody>
                  <a:tcPr marL="0" marR="0" marT="127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38100" marR="34925" indent="-3175" algn="ctr">
                        <a:lnSpc>
                          <a:spcPts val="770"/>
                        </a:lnSpc>
                        <a:spcBef>
                          <a:spcPts val="10"/>
                        </a:spcBef>
                      </a:pPr>
                      <a:r>
                        <a:rPr sz="600" spc="-85" dirty="0">
                          <a:latin typeface="Arial"/>
                          <a:cs typeface="Arial"/>
                        </a:rPr>
                        <a:t>FUNDED</a:t>
                      </a:r>
                      <a:r>
                        <a:rPr sz="600" spc="10" dirty="0">
                          <a:latin typeface="Arial"/>
                          <a:cs typeface="Arial"/>
                        </a:rPr>
                        <a:t> </a:t>
                      </a:r>
                      <a:r>
                        <a:rPr sz="600" spc="-25" dirty="0">
                          <a:latin typeface="Arial"/>
                          <a:cs typeface="Arial"/>
                        </a:rPr>
                        <a:t>FOR</a:t>
                      </a:r>
                      <a:r>
                        <a:rPr sz="600" spc="500" dirty="0">
                          <a:latin typeface="Arial"/>
                          <a:cs typeface="Arial"/>
                        </a:rPr>
                        <a:t> </a:t>
                      </a:r>
                      <a:r>
                        <a:rPr sz="600" spc="-10" dirty="0">
                          <a:latin typeface="Arial"/>
                          <a:cs typeface="Arial"/>
                        </a:rPr>
                        <a:t>PRELIMINARY</a:t>
                      </a:r>
                      <a:r>
                        <a:rPr sz="600" spc="500" dirty="0">
                          <a:latin typeface="Arial"/>
                          <a:cs typeface="Arial"/>
                        </a:rPr>
                        <a:t> </a:t>
                      </a:r>
                      <a:r>
                        <a:rPr sz="600" spc="-85" dirty="0">
                          <a:latin typeface="Arial"/>
                          <a:cs typeface="Arial"/>
                        </a:rPr>
                        <a:t>ENGINEERING</a:t>
                      </a:r>
                      <a:r>
                        <a:rPr sz="600" spc="30" dirty="0">
                          <a:latin typeface="Arial"/>
                          <a:cs typeface="Arial"/>
                        </a:rPr>
                        <a:t> </a:t>
                      </a:r>
                      <a:r>
                        <a:rPr sz="600" spc="-75" dirty="0">
                          <a:latin typeface="Arial"/>
                          <a:cs typeface="Arial"/>
                        </a:rPr>
                        <a:t>ONLY</a:t>
                      </a:r>
                      <a:endParaRPr sz="600">
                        <a:latin typeface="Arial"/>
                        <a:cs typeface="Arial"/>
                      </a:endParaRPr>
                    </a:p>
                  </a:txBody>
                  <a:tcPr marL="0" marR="0" marT="127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nSpc>
                          <a:spcPct val="100000"/>
                        </a:lnSpc>
                        <a:spcBef>
                          <a:spcPts val="55"/>
                        </a:spcBef>
                      </a:pPr>
                      <a:endParaRPr sz="650">
                        <a:latin typeface="Times New Roman"/>
                        <a:cs typeface="Times New Roman"/>
                      </a:endParaRPr>
                    </a:p>
                    <a:p>
                      <a:pPr marR="9525" algn="r">
                        <a:lnSpc>
                          <a:spcPct val="100000"/>
                        </a:lnSpc>
                      </a:pPr>
                      <a:r>
                        <a:rPr sz="600" spc="-10" dirty="0">
                          <a:latin typeface="Arial"/>
                          <a:cs typeface="Arial"/>
                        </a:rPr>
                        <a:t>$89,753,000</a:t>
                      </a:r>
                      <a:endParaRPr sz="600">
                        <a:latin typeface="Arial"/>
                        <a:cs typeface="Arial"/>
                      </a:endParaRPr>
                    </a:p>
                  </a:txBody>
                  <a:tcPr marL="0" marR="0" marT="698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nSpc>
                          <a:spcPct val="100000"/>
                        </a:lnSpc>
                      </a:pPr>
                      <a:endParaRPr sz="6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extLst>
                  <a:ext uri="{0D108BD9-81ED-4DB2-BD59-A6C34878D82A}">
                    <a16:rowId xmlns:a16="http://schemas.microsoft.com/office/drawing/2014/main" val="10009"/>
                  </a:ext>
                </a:extLst>
              </a:tr>
              <a:tr h="193498">
                <a:tc>
                  <a:txBody>
                    <a:bodyPr/>
                    <a:lstStyle/>
                    <a:p>
                      <a:pPr marL="17145">
                        <a:lnSpc>
                          <a:spcPct val="100000"/>
                        </a:lnSpc>
                        <a:spcBef>
                          <a:spcPts val="360"/>
                        </a:spcBef>
                      </a:pPr>
                      <a:r>
                        <a:rPr sz="600" spc="-10" dirty="0">
                          <a:latin typeface="Arial"/>
                          <a:cs typeface="Arial"/>
                        </a:rPr>
                        <a:t>JOHNSTON</a:t>
                      </a:r>
                      <a:endParaRPr sz="600" dirty="0">
                        <a:latin typeface="Arial"/>
                        <a:cs typeface="Arial"/>
                      </a:endParaRPr>
                    </a:p>
                  </a:txBody>
                  <a:tcPr marL="0" marR="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7145">
                        <a:lnSpc>
                          <a:spcPct val="100000"/>
                        </a:lnSpc>
                        <a:spcBef>
                          <a:spcPts val="360"/>
                        </a:spcBef>
                      </a:pPr>
                      <a:r>
                        <a:rPr sz="600" spc="-85" dirty="0">
                          <a:latin typeface="Arial"/>
                          <a:cs typeface="Arial"/>
                        </a:rPr>
                        <a:t>JOHNSTON</a:t>
                      </a:r>
                      <a:r>
                        <a:rPr sz="600" spc="-25" dirty="0">
                          <a:latin typeface="Arial"/>
                          <a:cs typeface="Arial"/>
                        </a:rPr>
                        <a:t> </a:t>
                      </a:r>
                      <a:r>
                        <a:rPr sz="600" spc="-10" dirty="0">
                          <a:latin typeface="Arial"/>
                          <a:cs typeface="Arial"/>
                        </a:rPr>
                        <a:t>COUNTY</a:t>
                      </a:r>
                      <a:endParaRPr sz="600">
                        <a:latin typeface="Arial"/>
                        <a:cs typeface="Arial"/>
                      </a:endParaRPr>
                    </a:p>
                  </a:txBody>
                  <a:tcPr marL="0" marR="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7145">
                        <a:lnSpc>
                          <a:spcPct val="100000"/>
                        </a:lnSpc>
                        <a:spcBef>
                          <a:spcPts val="360"/>
                        </a:spcBef>
                      </a:pPr>
                      <a:r>
                        <a:rPr sz="600" spc="-95" dirty="0">
                          <a:latin typeface="Arial"/>
                          <a:cs typeface="Arial"/>
                        </a:rPr>
                        <a:t>PURCHASE</a:t>
                      </a:r>
                      <a:r>
                        <a:rPr sz="600" spc="-25" dirty="0">
                          <a:latin typeface="Arial"/>
                          <a:cs typeface="Arial"/>
                        </a:rPr>
                        <a:t> </a:t>
                      </a:r>
                      <a:r>
                        <a:rPr sz="600" spc="-85" dirty="0">
                          <a:latin typeface="Arial"/>
                          <a:cs typeface="Arial"/>
                        </a:rPr>
                        <a:t>EXPANSION</a:t>
                      </a:r>
                      <a:r>
                        <a:rPr sz="600" spc="15" dirty="0">
                          <a:latin typeface="Arial"/>
                          <a:cs typeface="Arial"/>
                        </a:rPr>
                        <a:t> </a:t>
                      </a:r>
                      <a:r>
                        <a:rPr sz="600" spc="-10" dirty="0">
                          <a:latin typeface="Arial"/>
                          <a:cs typeface="Arial"/>
                        </a:rPr>
                        <a:t>VEHICLES.</a:t>
                      </a:r>
                      <a:endParaRPr sz="600">
                        <a:latin typeface="Arial"/>
                        <a:cs typeface="Arial"/>
                      </a:endParaRPr>
                    </a:p>
                  </a:txBody>
                  <a:tcPr marL="0" marR="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gn="ctr">
                        <a:lnSpc>
                          <a:spcPct val="100000"/>
                        </a:lnSpc>
                        <a:spcBef>
                          <a:spcPts val="360"/>
                        </a:spcBef>
                      </a:pPr>
                      <a:r>
                        <a:rPr sz="600" spc="-70" dirty="0">
                          <a:latin typeface="Arial"/>
                          <a:cs typeface="Arial"/>
                        </a:rPr>
                        <a:t>PUBLIC</a:t>
                      </a:r>
                      <a:r>
                        <a:rPr sz="600" spc="-5" dirty="0">
                          <a:latin typeface="Arial"/>
                          <a:cs typeface="Arial"/>
                        </a:rPr>
                        <a:t> </a:t>
                      </a:r>
                      <a:r>
                        <a:rPr sz="600" spc="-10" dirty="0">
                          <a:latin typeface="Arial"/>
                          <a:cs typeface="Arial"/>
                        </a:rPr>
                        <a:t>TRANSIT</a:t>
                      </a:r>
                      <a:endParaRPr sz="600">
                        <a:latin typeface="Arial"/>
                        <a:cs typeface="Arial"/>
                      </a:endParaRPr>
                    </a:p>
                  </a:txBody>
                  <a:tcPr marL="0" marR="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28905">
                        <a:lnSpc>
                          <a:spcPct val="100000"/>
                        </a:lnSpc>
                        <a:spcBef>
                          <a:spcPts val="360"/>
                        </a:spcBef>
                      </a:pPr>
                      <a:r>
                        <a:rPr sz="600" spc="-75" dirty="0">
                          <a:latin typeface="Arial"/>
                          <a:cs typeface="Arial"/>
                        </a:rPr>
                        <a:t>TA-</a:t>
                      </a:r>
                      <a:r>
                        <a:rPr sz="600" spc="-20" dirty="0">
                          <a:latin typeface="Arial"/>
                          <a:cs typeface="Arial"/>
                        </a:rPr>
                        <a:t>6720</a:t>
                      </a:r>
                      <a:endParaRPr sz="600">
                        <a:latin typeface="Arial"/>
                        <a:cs typeface="Arial"/>
                      </a:endParaRPr>
                    </a:p>
                  </a:txBody>
                  <a:tcPr marL="0" marR="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gn="ctr">
                        <a:lnSpc>
                          <a:spcPct val="100000"/>
                        </a:lnSpc>
                        <a:spcBef>
                          <a:spcPts val="360"/>
                        </a:spcBef>
                      </a:pPr>
                      <a:r>
                        <a:rPr sz="600" spc="-60" dirty="0">
                          <a:latin typeface="Arial"/>
                          <a:cs typeface="Arial"/>
                        </a:rPr>
                        <a:t>DIVISION</a:t>
                      </a:r>
                      <a:r>
                        <a:rPr sz="600" spc="5" dirty="0">
                          <a:latin typeface="Arial"/>
                          <a:cs typeface="Arial"/>
                        </a:rPr>
                        <a:t> </a:t>
                      </a:r>
                      <a:r>
                        <a:rPr sz="600" spc="-50" dirty="0">
                          <a:latin typeface="Arial"/>
                          <a:cs typeface="Arial"/>
                        </a:rPr>
                        <a:t>4</a:t>
                      </a:r>
                      <a:endParaRPr sz="600">
                        <a:latin typeface="Arial"/>
                        <a:cs typeface="Arial"/>
                      </a:endParaRPr>
                    </a:p>
                  </a:txBody>
                  <a:tcPr marL="0" marR="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gn="ctr">
                        <a:lnSpc>
                          <a:spcPts val="700"/>
                        </a:lnSpc>
                      </a:pPr>
                      <a:r>
                        <a:rPr sz="600" spc="-95" dirty="0">
                          <a:latin typeface="Arial"/>
                          <a:cs typeface="Arial"/>
                        </a:rPr>
                        <a:t>SCHEDULED</a:t>
                      </a:r>
                      <a:r>
                        <a:rPr sz="600" spc="20" dirty="0">
                          <a:latin typeface="Arial"/>
                          <a:cs typeface="Arial"/>
                        </a:rPr>
                        <a:t> </a:t>
                      </a:r>
                      <a:r>
                        <a:rPr sz="600" spc="-25" dirty="0">
                          <a:latin typeface="Arial"/>
                          <a:cs typeface="Arial"/>
                        </a:rPr>
                        <a:t>FOR</a:t>
                      </a:r>
                      <a:endParaRPr sz="600">
                        <a:latin typeface="Arial"/>
                        <a:cs typeface="Arial"/>
                      </a:endParaRPr>
                    </a:p>
                    <a:p>
                      <a:pPr algn="ctr">
                        <a:lnSpc>
                          <a:spcPct val="100000"/>
                        </a:lnSpc>
                        <a:spcBef>
                          <a:spcPts val="50"/>
                        </a:spcBef>
                      </a:pPr>
                      <a:r>
                        <a:rPr sz="600" spc="-10" dirty="0">
                          <a:latin typeface="Arial"/>
                          <a:cs typeface="Arial"/>
                        </a:rPr>
                        <a:t>DELIVERY</a:t>
                      </a:r>
                      <a:endParaRPr sz="600">
                        <a:latin typeface="Arial"/>
                        <a:cs typeface="Arial"/>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nSpc>
                          <a:spcPct val="100000"/>
                        </a:lnSpc>
                      </a:pPr>
                      <a:endParaRPr sz="6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gn="ctr">
                        <a:lnSpc>
                          <a:spcPct val="100000"/>
                        </a:lnSpc>
                        <a:spcBef>
                          <a:spcPts val="360"/>
                        </a:spcBef>
                      </a:pPr>
                      <a:r>
                        <a:rPr sz="600" spc="-20" dirty="0">
                          <a:latin typeface="Arial"/>
                          <a:cs typeface="Arial"/>
                        </a:rPr>
                        <a:t>2026</a:t>
                      </a:r>
                      <a:endParaRPr sz="600">
                        <a:latin typeface="Arial"/>
                        <a:cs typeface="Arial"/>
                      </a:endParaRPr>
                    </a:p>
                  </a:txBody>
                  <a:tcPr marL="0" marR="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R="9525" algn="r">
                        <a:lnSpc>
                          <a:spcPct val="100000"/>
                        </a:lnSpc>
                        <a:spcBef>
                          <a:spcPts val="360"/>
                        </a:spcBef>
                      </a:pPr>
                      <a:r>
                        <a:rPr sz="600" spc="-10" dirty="0">
                          <a:latin typeface="Arial"/>
                          <a:cs typeface="Arial"/>
                        </a:rPr>
                        <a:t>$33,000</a:t>
                      </a:r>
                      <a:endParaRPr sz="600">
                        <a:latin typeface="Arial"/>
                        <a:cs typeface="Arial"/>
                      </a:endParaRPr>
                    </a:p>
                  </a:txBody>
                  <a:tcPr marL="0" marR="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nSpc>
                          <a:spcPct val="100000"/>
                        </a:lnSpc>
                      </a:pPr>
                      <a:endParaRPr sz="6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extLst>
                  <a:ext uri="{0D108BD9-81ED-4DB2-BD59-A6C34878D82A}">
                    <a16:rowId xmlns:a16="http://schemas.microsoft.com/office/drawing/2014/main" val="10010"/>
                  </a:ext>
                </a:extLst>
              </a:tr>
              <a:tr h="193498">
                <a:tc>
                  <a:txBody>
                    <a:bodyPr/>
                    <a:lstStyle/>
                    <a:p>
                      <a:pPr marL="17145">
                        <a:lnSpc>
                          <a:spcPct val="100000"/>
                        </a:lnSpc>
                        <a:spcBef>
                          <a:spcPts val="360"/>
                        </a:spcBef>
                      </a:pPr>
                      <a:r>
                        <a:rPr sz="600" spc="-20" dirty="0">
                          <a:latin typeface="Arial"/>
                          <a:cs typeface="Arial"/>
                        </a:rPr>
                        <a:t>NASH</a:t>
                      </a:r>
                      <a:endParaRPr sz="600">
                        <a:latin typeface="Arial"/>
                        <a:cs typeface="Arial"/>
                      </a:endParaRPr>
                    </a:p>
                  </a:txBody>
                  <a:tcPr marL="0" marR="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7145">
                        <a:lnSpc>
                          <a:spcPct val="100000"/>
                        </a:lnSpc>
                        <a:spcBef>
                          <a:spcPts val="360"/>
                        </a:spcBef>
                      </a:pPr>
                      <a:r>
                        <a:rPr sz="600" spc="-90" dirty="0">
                          <a:latin typeface="Arial"/>
                          <a:cs typeface="Arial"/>
                        </a:rPr>
                        <a:t>NC</a:t>
                      </a:r>
                      <a:r>
                        <a:rPr sz="600" spc="-40" dirty="0">
                          <a:latin typeface="Arial"/>
                          <a:cs typeface="Arial"/>
                        </a:rPr>
                        <a:t> </a:t>
                      </a:r>
                      <a:r>
                        <a:rPr sz="600" spc="-25" dirty="0">
                          <a:latin typeface="Arial"/>
                          <a:cs typeface="Arial"/>
                        </a:rPr>
                        <a:t>43</a:t>
                      </a:r>
                      <a:endParaRPr sz="600">
                        <a:latin typeface="Arial"/>
                        <a:cs typeface="Arial"/>
                      </a:endParaRPr>
                    </a:p>
                  </a:txBody>
                  <a:tcPr marL="0" marR="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7145">
                        <a:lnSpc>
                          <a:spcPct val="100000"/>
                        </a:lnSpc>
                        <a:spcBef>
                          <a:spcPts val="360"/>
                        </a:spcBef>
                      </a:pPr>
                      <a:r>
                        <a:rPr sz="600" spc="-125" dirty="0">
                          <a:latin typeface="Arial"/>
                          <a:cs typeface="Arial"/>
                        </a:rPr>
                        <a:t>SR</a:t>
                      </a:r>
                      <a:r>
                        <a:rPr sz="600" spc="-20" dirty="0">
                          <a:latin typeface="Arial"/>
                          <a:cs typeface="Arial"/>
                        </a:rPr>
                        <a:t> 1613</a:t>
                      </a:r>
                      <a:r>
                        <a:rPr sz="600" spc="15" dirty="0">
                          <a:latin typeface="Arial"/>
                          <a:cs typeface="Arial"/>
                        </a:rPr>
                        <a:t> </a:t>
                      </a:r>
                      <a:r>
                        <a:rPr sz="600" spc="-80" dirty="0">
                          <a:latin typeface="Arial"/>
                          <a:cs typeface="Arial"/>
                        </a:rPr>
                        <a:t>(WOODRUFF</a:t>
                      </a:r>
                      <a:r>
                        <a:rPr sz="600" spc="-25" dirty="0">
                          <a:latin typeface="Arial"/>
                          <a:cs typeface="Arial"/>
                        </a:rPr>
                        <a:t> </a:t>
                      </a:r>
                      <a:r>
                        <a:rPr sz="600" spc="-85" dirty="0">
                          <a:latin typeface="Arial"/>
                          <a:cs typeface="Arial"/>
                        </a:rPr>
                        <a:t>AVENUE)</a:t>
                      </a:r>
                      <a:r>
                        <a:rPr sz="600" spc="-50" dirty="0">
                          <a:latin typeface="Arial"/>
                          <a:cs typeface="Arial"/>
                        </a:rPr>
                        <a:t> </a:t>
                      </a:r>
                      <a:r>
                        <a:rPr sz="600" spc="-90" dirty="0">
                          <a:latin typeface="Arial"/>
                          <a:cs typeface="Arial"/>
                        </a:rPr>
                        <a:t>TO</a:t>
                      </a:r>
                      <a:r>
                        <a:rPr sz="600" spc="-40" dirty="0">
                          <a:latin typeface="Arial"/>
                          <a:cs typeface="Arial"/>
                        </a:rPr>
                        <a:t> </a:t>
                      </a:r>
                      <a:r>
                        <a:rPr sz="600" spc="-30" dirty="0">
                          <a:latin typeface="Arial"/>
                          <a:cs typeface="Arial"/>
                        </a:rPr>
                        <a:t>I-</a:t>
                      </a:r>
                      <a:r>
                        <a:rPr sz="600" spc="-25" dirty="0">
                          <a:latin typeface="Arial"/>
                          <a:cs typeface="Arial"/>
                        </a:rPr>
                        <a:t>95.</a:t>
                      </a:r>
                      <a:endParaRPr sz="600">
                        <a:latin typeface="Arial"/>
                        <a:cs typeface="Arial"/>
                      </a:endParaRPr>
                    </a:p>
                  </a:txBody>
                  <a:tcPr marL="0" marR="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905" algn="ctr">
                        <a:lnSpc>
                          <a:spcPct val="100000"/>
                        </a:lnSpc>
                        <a:spcBef>
                          <a:spcPts val="360"/>
                        </a:spcBef>
                      </a:pPr>
                      <a:r>
                        <a:rPr sz="600" spc="-10" dirty="0">
                          <a:latin typeface="Arial"/>
                          <a:cs typeface="Arial"/>
                        </a:rPr>
                        <a:t>HIGHWAY</a:t>
                      </a:r>
                      <a:endParaRPr sz="600">
                        <a:latin typeface="Arial"/>
                        <a:cs typeface="Arial"/>
                      </a:endParaRPr>
                    </a:p>
                  </a:txBody>
                  <a:tcPr marL="0" marR="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21920">
                        <a:lnSpc>
                          <a:spcPct val="100000"/>
                        </a:lnSpc>
                        <a:spcBef>
                          <a:spcPts val="360"/>
                        </a:spcBef>
                      </a:pPr>
                      <a:r>
                        <a:rPr sz="600" spc="-55" dirty="0">
                          <a:latin typeface="Arial"/>
                          <a:cs typeface="Arial"/>
                        </a:rPr>
                        <a:t>U-</a:t>
                      </a:r>
                      <a:r>
                        <a:rPr sz="600" spc="-10" dirty="0">
                          <a:latin typeface="Arial"/>
                          <a:cs typeface="Arial"/>
                        </a:rPr>
                        <a:t>2561C</a:t>
                      </a:r>
                      <a:endParaRPr sz="600">
                        <a:latin typeface="Arial"/>
                        <a:cs typeface="Arial"/>
                      </a:endParaRPr>
                    </a:p>
                  </a:txBody>
                  <a:tcPr marL="0" marR="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gn="ctr">
                        <a:lnSpc>
                          <a:spcPct val="100000"/>
                        </a:lnSpc>
                        <a:spcBef>
                          <a:spcPts val="360"/>
                        </a:spcBef>
                      </a:pPr>
                      <a:r>
                        <a:rPr sz="600" spc="-60" dirty="0">
                          <a:latin typeface="Arial"/>
                          <a:cs typeface="Arial"/>
                        </a:rPr>
                        <a:t>DIVISION</a:t>
                      </a:r>
                      <a:r>
                        <a:rPr sz="600" spc="5" dirty="0">
                          <a:latin typeface="Arial"/>
                          <a:cs typeface="Arial"/>
                        </a:rPr>
                        <a:t> </a:t>
                      </a:r>
                      <a:r>
                        <a:rPr sz="600" spc="-50" dirty="0">
                          <a:latin typeface="Arial"/>
                          <a:cs typeface="Arial"/>
                        </a:rPr>
                        <a:t>4</a:t>
                      </a:r>
                      <a:endParaRPr sz="600">
                        <a:latin typeface="Arial"/>
                        <a:cs typeface="Arial"/>
                      </a:endParaRPr>
                    </a:p>
                  </a:txBody>
                  <a:tcPr marL="0" marR="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gn="ctr">
                        <a:lnSpc>
                          <a:spcPts val="700"/>
                        </a:lnSpc>
                      </a:pPr>
                      <a:r>
                        <a:rPr sz="600" spc="-95" dirty="0">
                          <a:latin typeface="Arial"/>
                          <a:cs typeface="Arial"/>
                        </a:rPr>
                        <a:t>SCHEDULED</a:t>
                      </a:r>
                      <a:r>
                        <a:rPr sz="600" spc="20" dirty="0">
                          <a:latin typeface="Arial"/>
                          <a:cs typeface="Arial"/>
                        </a:rPr>
                        <a:t> </a:t>
                      </a:r>
                      <a:r>
                        <a:rPr sz="600" spc="-25" dirty="0">
                          <a:latin typeface="Arial"/>
                          <a:cs typeface="Arial"/>
                        </a:rPr>
                        <a:t>FOR</a:t>
                      </a:r>
                      <a:endParaRPr sz="600">
                        <a:latin typeface="Arial"/>
                        <a:cs typeface="Arial"/>
                      </a:endParaRPr>
                    </a:p>
                    <a:p>
                      <a:pPr algn="ctr">
                        <a:lnSpc>
                          <a:spcPct val="100000"/>
                        </a:lnSpc>
                        <a:spcBef>
                          <a:spcPts val="50"/>
                        </a:spcBef>
                      </a:pPr>
                      <a:r>
                        <a:rPr sz="600" spc="-10" dirty="0">
                          <a:latin typeface="Arial"/>
                          <a:cs typeface="Arial"/>
                        </a:rPr>
                        <a:t>DELIVERY</a:t>
                      </a:r>
                      <a:endParaRPr sz="600">
                        <a:latin typeface="Arial"/>
                        <a:cs typeface="Arial"/>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R="260985" algn="r">
                        <a:lnSpc>
                          <a:spcPct val="100000"/>
                        </a:lnSpc>
                        <a:spcBef>
                          <a:spcPts val="360"/>
                        </a:spcBef>
                      </a:pPr>
                      <a:r>
                        <a:rPr sz="600" spc="-20" dirty="0">
                          <a:latin typeface="Arial"/>
                          <a:cs typeface="Arial"/>
                        </a:rPr>
                        <a:t>2027</a:t>
                      </a:r>
                      <a:endParaRPr sz="600">
                        <a:latin typeface="Arial"/>
                        <a:cs typeface="Arial"/>
                      </a:endParaRPr>
                    </a:p>
                  </a:txBody>
                  <a:tcPr marL="0" marR="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gn="ctr">
                        <a:lnSpc>
                          <a:spcPct val="100000"/>
                        </a:lnSpc>
                        <a:spcBef>
                          <a:spcPts val="360"/>
                        </a:spcBef>
                      </a:pPr>
                      <a:r>
                        <a:rPr sz="600" spc="-20" dirty="0">
                          <a:latin typeface="Arial"/>
                          <a:cs typeface="Arial"/>
                        </a:rPr>
                        <a:t>2029</a:t>
                      </a:r>
                      <a:endParaRPr sz="600">
                        <a:latin typeface="Arial"/>
                        <a:cs typeface="Arial"/>
                      </a:endParaRPr>
                    </a:p>
                  </a:txBody>
                  <a:tcPr marL="0" marR="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R="9525" algn="r">
                        <a:lnSpc>
                          <a:spcPct val="100000"/>
                        </a:lnSpc>
                        <a:spcBef>
                          <a:spcPts val="360"/>
                        </a:spcBef>
                      </a:pPr>
                      <a:r>
                        <a:rPr sz="600" spc="-10" dirty="0">
                          <a:latin typeface="Arial"/>
                          <a:cs typeface="Arial"/>
                        </a:rPr>
                        <a:t>$13,699,000</a:t>
                      </a:r>
                      <a:endParaRPr sz="600">
                        <a:latin typeface="Arial"/>
                        <a:cs typeface="Arial"/>
                      </a:endParaRPr>
                    </a:p>
                  </a:txBody>
                  <a:tcPr marL="0" marR="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7145">
                        <a:lnSpc>
                          <a:spcPct val="100000"/>
                        </a:lnSpc>
                        <a:spcBef>
                          <a:spcPts val="360"/>
                        </a:spcBef>
                      </a:pPr>
                      <a:r>
                        <a:rPr sz="600" spc="-65" dirty="0">
                          <a:latin typeface="Arial"/>
                          <a:cs typeface="Arial"/>
                        </a:rPr>
                        <a:t>PLANNING/DESIGN</a:t>
                      </a:r>
                      <a:r>
                        <a:rPr sz="600" spc="-5" dirty="0">
                          <a:latin typeface="Arial"/>
                          <a:cs typeface="Arial"/>
                        </a:rPr>
                        <a:t> </a:t>
                      </a:r>
                      <a:r>
                        <a:rPr sz="600" spc="-30" dirty="0">
                          <a:latin typeface="Arial"/>
                          <a:cs typeface="Arial"/>
                        </a:rPr>
                        <a:t>IN</a:t>
                      </a:r>
                      <a:r>
                        <a:rPr sz="600" spc="-5" dirty="0">
                          <a:latin typeface="Arial"/>
                          <a:cs typeface="Arial"/>
                        </a:rPr>
                        <a:t> </a:t>
                      </a:r>
                      <a:r>
                        <a:rPr sz="600" spc="-45" dirty="0">
                          <a:latin typeface="Arial"/>
                          <a:cs typeface="Arial"/>
                        </a:rPr>
                        <a:t>PROGRESS.</a:t>
                      </a:r>
                      <a:endParaRPr sz="600">
                        <a:latin typeface="Arial"/>
                        <a:cs typeface="Arial"/>
                      </a:endParaRPr>
                    </a:p>
                  </a:txBody>
                  <a:tcPr marL="0" marR="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extLst>
                  <a:ext uri="{0D108BD9-81ED-4DB2-BD59-A6C34878D82A}">
                    <a16:rowId xmlns:a16="http://schemas.microsoft.com/office/drawing/2014/main" val="10011"/>
                  </a:ext>
                </a:extLst>
              </a:tr>
              <a:tr h="342215">
                <a:tc>
                  <a:txBody>
                    <a:bodyPr/>
                    <a:lstStyle/>
                    <a:p>
                      <a:pPr marL="17145">
                        <a:lnSpc>
                          <a:spcPct val="100000"/>
                        </a:lnSpc>
                        <a:spcBef>
                          <a:spcPts val="360"/>
                        </a:spcBef>
                      </a:pPr>
                      <a:r>
                        <a:rPr sz="600" spc="-10" dirty="0">
                          <a:latin typeface="Arial"/>
                          <a:cs typeface="Arial"/>
                        </a:rPr>
                        <a:t>WILSON</a:t>
                      </a:r>
                      <a:endParaRPr sz="600">
                        <a:latin typeface="Arial"/>
                        <a:cs typeface="Arial"/>
                      </a:endParaRPr>
                    </a:p>
                  </a:txBody>
                  <a:tcPr marL="0" marR="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7145">
                        <a:lnSpc>
                          <a:spcPct val="100000"/>
                        </a:lnSpc>
                        <a:spcBef>
                          <a:spcPts val="360"/>
                        </a:spcBef>
                      </a:pPr>
                      <a:br>
                        <a:rPr lang="en-US" sz="600" spc="-90" dirty="0">
                          <a:latin typeface="Arial"/>
                          <a:cs typeface="Arial"/>
                        </a:rPr>
                      </a:br>
                      <a:r>
                        <a:rPr sz="600" spc="-90" dirty="0">
                          <a:latin typeface="Arial"/>
                          <a:cs typeface="Arial"/>
                        </a:rPr>
                        <a:t>NC</a:t>
                      </a:r>
                      <a:r>
                        <a:rPr sz="600" spc="-20" dirty="0">
                          <a:latin typeface="Arial"/>
                          <a:cs typeface="Arial"/>
                        </a:rPr>
                        <a:t> </a:t>
                      </a:r>
                      <a:r>
                        <a:rPr sz="600" spc="-25" dirty="0">
                          <a:latin typeface="Arial"/>
                          <a:cs typeface="Arial"/>
                        </a:rPr>
                        <a:t>58</a:t>
                      </a:r>
                      <a:r>
                        <a:rPr sz="600" spc="-5" dirty="0">
                          <a:latin typeface="Arial"/>
                          <a:cs typeface="Arial"/>
                        </a:rPr>
                        <a:t> </a:t>
                      </a:r>
                      <a:r>
                        <a:rPr sz="600" spc="-80" dirty="0">
                          <a:latin typeface="Arial"/>
                          <a:cs typeface="Arial"/>
                        </a:rPr>
                        <a:t>(NASH</a:t>
                      </a:r>
                      <a:r>
                        <a:rPr sz="600" spc="-20" dirty="0">
                          <a:latin typeface="Arial"/>
                          <a:cs typeface="Arial"/>
                        </a:rPr>
                        <a:t> </a:t>
                      </a:r>
                      <a:r>
                        <a:rPr sz="600" spc="-120" dirty="0">
                          <a:latin typeface="Arial"/>
                          <a:cs typeface="Arial"/>
                        </a:rPr>
                        <a:t>STREET</a:t>
                      </a:r>
                      <a:r>
                        <a:rPr sz="600" spc="-55" dirty="0">
                          <a:latin typeface="Arial"/>
                          <a:cs typeface="Arial"/>
                        </a:rPr>
                        <a:t> </a:t>
                      </a:r>
                      <a:r>
                        <a:rPr sz="600" spc="-25" dirty="0">
                          <a:latin typeface="Arial"/>
                          <a:cs typeface="Arial"/>
                        </a:rPr>
                        <a:t>NW)</a:t>
                      </a:r>
                      <a:endParaRPr sz="600" dirty="0">
                        <a:latin typeface="Arial"/>
                        <a:cs typeface="Arial"/>
                      </a:endParaRPr>
                    </a:p>
                  </a:txBody>
                  <a:tcPr marL="0" marR="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7145">
                        <a:lnSpc>
                          <a:spcPts val="700"/>
                        </a:lnSpc>
                      </a:pPr>
                      <a:br>
                        <a:rPr lang="en-US" sz="600" spc="-125" dirty="0">
                          <a:latin typeface="Arial"/>
                          <a:cs typeface="Arial"/>
                        </a:rPr>
                      </a:br>
                      <a:r>
                        <a:rPr sz="600" spc="-125" dirty="0">
                          <a:latin typeface="Arial"/>
                          <a:cs typeface="Arial"/>
                        </a:rPr>
                        <a:t>SR</a:t>
                      </a:r>
                      <a:r>
                        <a:rPr sz="600" spc="-25" dirty="0">
                          <a:latin typeface="Arial"/>
                          <a:cs typeface="Arial"/>
                        </a:rPr>
                        <a:t> </a:t>
                      </a:r>
                      <a:r>
                        <a:rPr sz="600" spc="-20" dirty="0">
                          <a:latin typeface="Arial"/>
                          <a:cs typeface="Arial"/>
                        </a:rPr>
                        <a:t>1330</a:t>
                      </a:r>
                      <a:r>
                        <a:rPr sz="600" spc="15" dirty="0">
                          <a:latin typeface="Arial"/>
                          <a:cs typeface="Arial"/>
                        </a:rPr>
                        <a:t> </a:t>
                      </a:r>
                      <a:r>
                        <a:rPr sz="600" spc="-80" dirty="0">
                          <a:latin typeface="Arial"/>
                          <a:cs typeface="Arial"/>
                        </a:rPr>
                        <a:t>(AIRPORT</a:t>
                      </a:r>
                      <a:r>
                        <a:rPr sz="600" spc="-50" dirty="0">
                          <a:latin typeface="Arial"/>
                          <a:cs typeface="Arial"/>
                        </a:rPr>
                        <a:t> </a:t>
                      </a:r>
                      <a:r>
                        <a:rPr sz="600" spc="-75" dirty="0">
                          <a:latin typeface="Arial"/>
                          <a:cs typeface="Arial"/>
                        </a:rPr>
                        <a:t>ROAD)/SR</a:t>
                      </a:r>
                      <a:r>
                        <a:rPr sz="600" spc="-25" dirty="0">
                          <a:latin typeface="Arial"/>
                          <a:cs typeface="Arial"/>
                        </a:rPr>
                        <a:t> </a:t>
                      </a:r>
                      <a:r>
                        <a:rPr sz="600" spc="-20" dirty="0">
                          <a:latin typeface="Arial"/>
                          <a:cs typeface="Arial"/>
                        </a:rPr>
                        <a:t>1332</a:t>
                      </a:r>
                      <a:r>
                        <a:rPr sz="600" spc="15" dirty="0">
                          <a:latin typeface="Arial"/>
                          <a:cs typeface="Arial"/>
                        </a:rPr>
                        <a:t> </a:t>
                      </a:r>
                      <a:r>
                        <a:rPr sz="600" spc="-80" dirty="0">
                          <a:latin typeface="Arial"/>
                          <a:cs typeface="Arial"/>
                        </a:rPr>
                        <a:t>(LAKE</a:t>
                      </a:r>
                      <a:r>
                        <a:rPr sz="600" spc="-50" dirty="0">
                          <a:latin typeface="Arial"/>
                          <a:cs typeface="Arial"/>
                        </a:rPr>
                        <a:t> </a:t>
                      </a:r>
                      <a:r>
                        <a:rPr sz="600" spc="-65" dirty="0">
                          <a:latin typeface="Arial"/>
                          <a:cs typeface="Arial"/>
                        </a:rPr>
                        <a:t>WILSON</a:t>
                      </a:r>
                      <a:r>
                        <a:rPr sz="600" spc="-30" dirty="0">
                          <a:latin typeface="Arial"/>
                          <a:cs typeface="Arial"/>
                        </a:rPr>
                        <a:t> </a:t>
                      </a:r>
                      <a:r>
                        <a:rPr sz="600" spc="-10" dirty="0">
                          <a:latin typeface="Arial"/>
                          <a:cs typeface="Arial"/>
                        </a:rPr>
                        <a:t>ROAD).</a:t>
                      </a:r>
                      <a:endParaRPr sz="600" dirty="0">
                        <a:latin typeface="Arial"/>
                        <a:cs typeface="Arial"/>
                      </a:endParaRPr>
                    </a:p>
                    <a:p>
                      <a:pPr marL="17145">
                        <a:lnSpc>
                          <a:spcPct val="100000"/>
                        </a:lnSpc>
                        <a:spcBef>
                          <a:spcPts val="50"/>
                        </a:spcBef>
                      </a:pPr>
                      <a:r>
                        <a:rPr sz="600" spc="-75" dirty="0">
                          <a:latin typeface="Arial"/>
                          <a:cs typeface="Arial"/>
                        </a:rPr>
                        <a:t>IMPROVE</a:t>
                      </a:r>
                      <a:r>
                        <a:rPr sz="600" spc="-25" dirty="0">
                          <a:latin typeface="Arial"/>
                          <a:cs typeface="Arial"/>
                        </a:rPr>
                        <a:t> </a:t>
                      </a:r>
                      <a:r>
                        <a:rPr sz="600" spc="-35" dirty="0">
                          <a:latin typeface="Arial"/>
                          <a:cs typeface="Arial"/>
                        </a:rPr>
                        <a:t>INTERSECTION.</a:t>
                      </a:r>
                      <a:endParaRPr sz="600" dirty="0">
                        <a:latin typeface="Arial"/>
                        <a:cs typeface="Arial"/>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905" algn="ctr">
                        <a:lnSpc>
                          <a:spcPct val="100000"/>
                        </a:lnSpc>
                        <a:spcBef>
                          <a:spcPts val="360"/>
                        </a:spcBef>
                      </a:pPr>
                      <a:r>
                        <a:rPr sz="600" spc="-10" dirty="0">
                          <a:latin typeface="Arial"/>
                          <a:cs typeface="Arial"/>
                        </a:rPr>
                        <a:t>HIGHWAY</a:t>
                      </a:r>
                      <a:endParaRPr sz="600">
                        <a:latin typeface="Arial"/>
                        <a:cs typeface="Arial"/>
                      </a:endParaRPr>
                    </a:p>
                  </a:txBody>
                  <a:tcPr marL="0" marR="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42875">
                        <a:lnSpc>
                          <a:spcPct val="100000"/>
                        </a:lnSpc>
                        <a:spcBef>
                          <a:spcPts val="360"/>
                        </a:spcBef>
                      </a:pPr>
                      <a:r>
                        <a:rPr sz="600" spc="-55" dirty="0">
                          <a:latin typeface="Arial"/>
                          <a:cs typeface="Arial"/>
                        </a:rPr>
                        <a:t>U-</a:t>
                      </a:r>
                      <a:r>
                        <a:rPr sz="600" spc="-20" dirty="0">
                          <a:latin typeface="Arial"/>
                          <a:cs typeface="Arial"/>
                        </a:rPr>
                        <a:t>6111</a:t>
                      </a:r>
                      <a:endParaRPr sz="600">
                        <a:latin typeface="Arial"/>
                        <a:cs typeface="Arial"/>
                      </a:endParaRPr>
                    </a:p>
                  </a:txBody>
                  <a:tcPr marL="0" marR="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2540" algn="ctr">
                        <a:lnSpc>
                          <a:spcPct val="100000"/>
                        </a:lnSpc>
                        <a:spcBef>
                          <a:spcPts val="360"/>
                        </a:spcBef>
                      </a:pPr>
                      <a:r>
                        <a:rPr sz="600" spc="-85" dirty="0">
                          <a:latin typeface="Arial"/>
                          <a:cs typeface="Arial"/>
                        </a:rPr>
                        <a:t>REGION</a:t>
                      </a:r>
                      <a:r>
                        <a:rPr sz="600" spc="-25" dirty="0">
                          <a:latin typeface="Arial"/>
                          <a:cs typeface="Arial"/>
                        </a:rPr>
                        <a:t> </a:t>
                      </a:r>
                      <a:r>
                        <a:rPr sz="600" spc="-50" dirty="0">
                          <a:latin typeface="Arial"/>
                          <a:cs typeface="Arial"/>
                        </a:rPr>
                        <a:t>A</a:t>
                      </a:r>
                      <a:endParaRPr sz="600">
                        <a:latin typeface="Arial"/>
                        <a:cs typeface="Arial"/>
                      </a:endParaRPr>
                    </a:p>
                  </a:txBody>
                  <a:tcPr marL="0" marR="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gn="ctr">
                        <a:lnSpc>
                          <a:spcPts val="700"/>
                        </a:lnSpc>
                      </a:pPr>
                      <a:br>
                        <a:rPr lang="en-US" sz="600" spc="-95" dirty="0">
                          <a:latin typeface="Arial"/>
                          <a:cs typeface="Arial"/>
                        </a:rPr>
                      </a:br>
                      <a:r>
                        <a:rPr sz="600" spc="-95" dirty="0">
                          <a:latin typeface="Arial"/>
                          <a:cs typeface="Arial"/>
                        </a:rPr>
                        <a:t>SCHEDULED</a:t>
                      </a:r>
                      <a:r>
                        <a:rPr sz="600" spc="20" dirty="0">
                          <a:latin typeface="Arial"/>
                          <a:cs typeface="Arial"/>
                        </a:rPr>
                        <a:t> </a:t>
                      </a:r>
                      <a:r>
                        <a:rPr sz="600" spc="-25" dirty="0">
                          <a:latin typeface="Arial"/>
                          <a:cs typeface="Arial"/>
                        </a:rPr>
                        <a:t>FOR</a:t>
                      </a:r>
                      <a:endParaRPr sz="600" dirty="0">
                        <a:latin typeface="Arial"/>
                        <a:cs typeface="Arial"/>
                      </a:endParaRPr>
                    </a:p>
                    <a:p>
                      <a:pPr algn="ctr">
                        <a:lnSpc>
                          <a:spcPct val="100000"/>
                        </a:lnSpc>
                        <a:spcBef>
                          <a:spcPts val="50"/>
                        </a:spcBef>
                      </a:pPr>
                      <a:r>
                        <a:rPr sz="600" spc="-10" dirty="0">
                          <a:latin typeface="Arial"/>
                          <a:cs typeface="Arial"/>
                        </a:rPr>
                        <a:t>DELIVERY</a:t>
                      </a:r>
                      <a:endParaRPr sz="600" dirty="0">
                        <a:latin typeface="Arial"/>
                        <a:cs typeface="Arial"/>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R="260985" algn="r">
                        <a:lnSpc>
                          <a:spcPct val="100000"/>
                        </a:lnSpc>
                        <a:spcBef>
                          <a:spcPts val="360"/>
                        </a:spcBef>
                      </a:pPr>
                      <a:r>
                        <a:rPr sz="600" spc="-20" dirty="0">
                          <a:latin typeface="Arial"/>
                          <a:cs typeface="Arial"/>
                        </a:rPr>
                        <a:t>2028</a:t>
                      </a:r>
                      <a:endParaRPr sz="600">
                        <a:latin typeface="Arial"/>
                        <a:cs typeface="Arial"/>
                      </a:endParaRPr>
                    </a:p>
                  </a:txBody>
                  <a:tcPr marL="0" marR="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gn="ctr">
                        <a:lnSpc>
                          <a:spcPct val="100000"/>
                        </a:lnSpc>
                        <a:spcBef>
                          <a:spcPts val="360"/>
                        </a:spcBef>
                      </a:pPr>
                      <a:r>
                        <a:rPr sz="600" spc="-20" dirty="0">
                          <a:latin typeface="Arial"/>
                          <a:cs typeface="Arial"/>
                        </a:rPr>
                        <a:t>2030</a:t>
                      </a:r>
                      <a:endParaRPr sz="600">
                        <a:latin typeface="Arial"/>
                        <a:cs typeface="Arial"/>
                      </a:endParaRPr>
                    </a:p>
                  </a:txBody>
                  <a:tcPr marL="0" marR="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R="9525" algn="r">
                        <a:lnSpc>
                          <a:spcPct val="100000"/>
                        </a:lnSpc>
                        <a:spcBef>
                          <a:spcPts val="360"/>
                        </a:spcBef>
                      </a:pPr>
                      <a:r>
                        <a:rPr sz="600" spc="-10" dirty="0">
                          <a:latin typeface="Arial"/>
                          <a:cs typeface="Arial"/>
                        </a:rPr>
                        <a:t>$6,500,000</a:t>
                      </a:r>
                      <a:endParaRPr sz="600">
                        <a:latin typeface="Arial"/>
                        <a:cs typeface="Arial"/>
                      </a:endParaRPr>
                    </a:p>
                  </a:txBody>
                  <a:tcPr marL="0" marR="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nSpc>
                          <a:spcPct val="100000"/>
                        </a:lnSpc>
                      </a:pPr>
                      <a:endParaRPr sz="6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extLst>
                  <a:ext uri="{0D108BD9-81ED-4DB2-BD59-A6C34878D82A}">
                    <a16:rowId xmlns:a16="http://schemas.microsoft.com/office/drawing/2014/main" val="10012"/>
                  </a:ext>
                </a:extLst>
              </a:tr>
              <a:tr h="323650">
                <a:tc>
                  <a:txBody>
                    <a:bodyPr/>
                    <a:lstStyle/>
                    <a:p>
                      <a:pPr marL="17145">
                        <a:lnSpc>
                          <a:spcPct val="100000"/>
                        </a:lnSpc>
                        <a:spcBef>
                          <a:spcPts val="360"/>
                        </a:spcBef>
                      </a:pPr>
                      <a:r>
                        <a:rPr sz="600" spc="-10" dirty="0">
                          <a:latin typeface="Arial"/>
                          <a:cs typeface="Arial"/>
                        </a:rPr>
                        <a:t>WILSON</a:t>
                      </a:r>
                      <a:endParaRPr sz="600">
                        <a:latin typeface="Arial"/>
                        <a:cs typeface="Arial"/>
                      </a:endParaRPr>
                    </a:p>
                  </a:txBody>
                  <a:tcPr marL="0" marR="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7145">
                        <a:lnSpc>
                          <a:spcPts val="700"/>
                        </a:lnSpc>
                      </a:pPr>
                      <a:br>
                        <a:rPr lang="en-US" sz="600" spc="-125" dirty="0">
                          <a:latin typeface="Arial"/>
                          <a:cs typeface="Arial"/>
                        </a:rPr>
                      </a:br>
                      <a:r>
                        <a:rPr sz="600" spc="-125" dirty="0">
                          <a:latin typeface="Arial"/>
                          <a:cs typeface="Arial"/>
                        </a:rPr>
                        <a:t>SR</a:t>
                      </a:r>
                      <a:r>
                        <a:rPr sz="600" spc="-35" dirty="0">
                          <a:latin typeface="Arial"/>
                          <a:cs typeface="Arial"/>
                        </a:rPr>
                        <a:t> </a:t>
                      </a:r>
                      <a:r>
                        <a:rPr sz="600" spc="-20" dirty="0">
                          <a:latin typeface="Arial"/>
                          <a:cs typeface="Arial"/>
                        </a:rPr>
                        <a:t>1309</a:t>
                      </a:r>
                      <a:r>
                        <a:rPr sz="600" spc="-5" dirty="0">
                          <a:latin typeface="Arial"/>
                          <a:cs typeface="Arial"/>
                        </a:rPr>
                        <a:t> </a:t>
                      </a:r>
                      <a:r>
                        <a:rPr sz="600" spc="-85" dirty="0">
                          <a:latin typeface="Arial"/>
                          <a:cs typeface="Arial"/>
                        </a:rPr>
                        <a:t>(BLOOMERY</a:t>
                      </a:r>
                      <a:r>
                        <a:rPr sz="600" spc="-55" dirty="0">
                          <a:latin typeface="Arial"/>
                          <a:cs typeface="Arial"/>
                        </a:rPr>
                        <a:t> </a:t>
                      </a:r>
                      <a:r>
                        <a:rPr sz="600" spc="-75" dirty="0">
                          <a:latin typeface="Arial"/>
                          <a:cs typeface="Arial"/>
                        </a:rPr>
                        <a:t>ROAD)</a:t>
                      </a:r>
                      <a:r>
                        <a:rPr sz="600" spc="-60" dirty="0">
                          <a:latin typeface="Arial"/>
                          <a:cs typeface="Arial"/>
                        </a:rPr>
                        <a:t> </a:t>
                      </a:r>
                      <a:r>
                        <a:rPr sz="600" spc="-125" dirty="0">
                          <a:latin typeface="Arial"/>
                          <a:cs typeface="Arial"/>
                        </a:rPr>
                        <a:t>SR</a:t>
                      </a:r>
                      <a:r>
                        <a:rPr sz="600" spc="-30" dirty="0">
                          <a:latin typeface="Arial"/>
                          <a:cs typeface="Arial"/>
                        </a:rPr>
                        <a:t> </a:t>
                      </a:r>
                      <a:r>
                        <a:rPr sz="600" spc="-20" dirty="0">
                          <a:latin typeface="Arial"/>
                          <a:cs typeface="Arial"/>
                        </a:rPr>
                        <a:t>1382</a:t>
                      </a:r>
                      <a:endParaRPr sz="600" dirty="0">
                        <a:latin typeface="Arial"/>
                        <a:cs typeface="Arial"/>
                      </a:endParaRPr>
                    </a:p>
                    <a:p>
                      <a:pPr marL="17145">
                        <a:lnSpc>
                          <a:spcPct val="100000"/>
                        </a:lnSpc>
                        <a:spcBef>
                          <a:spcPts val="50"/>
                        </a:spcBef>
                      </a:pPr>
                      <a:r>
                        <a:rPr sz="600" spc="-90" dirty="0">
                          <a:latin typeface="Arial"/>
                          <a:cs typeface="Arial"/>
                        </a:rPr>
                        <a:t>(PACKHOUSE</a:t>
                      </a:r>
                      <a:r>
                        <a:rPr sz="600" spc="15" dirty="0">
                          <a:latin typeface="Arial"/>
                          <a:cs typeface="Arial"/>
                        </a:rPr>
                        <a:t> </a:t>
                      </a:r>
                      <a:r>
                        <a:rPr sz="600" spc="-10" dirty="0">
                          <a:latin typeface="Arial"/>
                          <a:cs typeface="Arial"/>
                        </a:rPr>
                        <a:t>ROAD)</a:t>
                      </a:r>
                      <a:endParaRPr sz="600" dirty="0">
                        <a:latin typeface="Arial"/>
                        <a:cs typeface="Arial"/>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7145">
                        <a:lnSpc>
                          <a:spcPts val="700"/>
                        </a:lnSpc>
                      </a:pPr>
                      <a:br>
                        <a:rPr lang="en-US" sz="600" spc="-100" dirty="0">
                          <a:latin typeface="Arial"/>
                          <a:cs typeface="Arial"/>
                        </a:rPr>
                      </a:br>
                      <a:r>
                        <a:rPr sz="600" spc="-100" dirty="0">
                          <a:latin typeface="Arial"/>
                          <a:cs typeface="Arial"/>
                        </a:rPr>
                        <a:t>US</a:t>
                      </a:r>
                      <a:r>
                        <a:rPr sz="600" spc="-45" dirty="0">
                          <a:latin typeface="Arial"/>
                          <a:cs typeface="Arial"/>
                        </a:rPr>
                        <a:t> </a:t>
                      </a:r>
                      <a:r>
                        <a:rPr sz="600" spc="-20" dirty="0">
                          <a:latin typeface="Arial"/>
                          <a:cs typeface="Arial"/>
                        </a:rPr>
                        <a:t>264</a:t>
                      </a:r>
                      <a:r>
                        <a:rPr sz="600" spc="-15" dirty="0">
                          <a:latin typeface="Arial"/>
                          <a:cs typeface="Arial"/>
                        </a:rPr>
                        <a:t> </a:t>
                      </a:r>
                      <a:r>
                        <a:rPr sz="600" spc="-95" dirty="0">
                          <a:latin typeface="Arial"/>
                          <a:cs typeface="Arial"/>
                        </a:rPr>
                        <a:t>ALTERNATE</a:t>
                      </a:r>
                      <a:r>
                        <a:rPr sz="600" spc="-65" dirty="0">
                          <a:latin typeface="Arial"/>
                          <a:cs typeface="Arial"/>
                        </a:rPr>
                        <a:t> </a:t>
                      </a:r>
                      <a:r>
                        <a:rPr sz="600" spc="-90" dirty="0">
                          <a:latin typeface="Arial"/>
                          <a:cs typeface="Arial"/>
                        </a:rPr>
                        <a:t>TO</a:t>
                      </a:r>
                      <a:r>
                        <a:rPr sz="600" spc="-65" dirty="0">
                          <a:latin typeface="Arial"/>
                          <a:cs typeface="Arial"/>
                        </a:rPr>
                        <a:t> </a:t>
                      </a:r>
                      <a:r>
                        <a:rPr sz="600" spc="-90" dirty="0">
                          <a:latin typeface="Arial"/>
                          <a:cs typeface="Arial"/>
                        </a:rPr>
                        <a:t>NC</a:t>
                      </a:r>
                      <a:r>
                        <a:rPr sz="600" spc="-30" dirty="0">
                          <a:latin typeface="Arial"/>
                          <a:cs typeface="Arial"/>
                        </a:rPr>
                        <a:t> </a:t>
                      </a:r>
                      <a:r>
                        <a:rPr sz="600" dirty="0">
                          <a:latin typeface="Arial"/>
                          <a:cs typeface="Arial"/>
                        </a:rPr>
                        <a:t>58.</a:t>
                      </a:r>
                      <a:r>
                        <a:rPr sz="600" spc="95" dirty="0">
                          <a:latin typeface="Arial"/>
                          <a:cs typeface="Arial"/>
                        </a:rPr>
                        <a:t> </a:t>
                      </a:r>
                      <a:r>
                        <a:rPr sz="600" spc="-60" dirty="0">
                          <a:latin typeface="Arial"/>
                          <a:cs typeface="Arial"/>
                        </a:rPr>
                        <a:t>WIDEN</a:t>
                      </a:r>
                      <a:r>
                        <a:rPr sz="600" spc="-50" dirty="0">
                          <a:latin typeface="Arial"/>
                          <a:cs typeface="Arial"/>
                        </a:rPr>
                        <a:t> </a:t>
                      </a:r>
                      <a:r>
                        <a:rPr sz="600" spc="-75" dirty="0">
                          <a:latin typeface="Arial"/>
                          <a:cs typeface="Arial"/>
                        </a:rPr>
                        <a:t>AND</a:t>
                      </a:r>
                      <a:r>
                        <a:rPr sz="600" spc="-25" dirty="0">
                          <a:latin typeface="Arial"/>
                          <a:cs typeface="Arial"/>
                        </a:rPr>
                        <a:t> </a:t>
                      </a:r>
                      <a:r>
                        <a:rPr sz="600" spc="-10" dirty="0">
                          <a:latin typeface="Arial"/>
                          <a:cs typeface="Arial"/>
                        </a:rPr>
                        <a:t>UPGRADE</a:t>
                      </a:r>
                      <a:endParaRPr sz="600" dirty="0">
                        <a:latin typeface="Arial"/>
                        <a:cs typeface="Arial"/>
                      </a:endParaRPr>
                    </a:p>
                    <a:p>
                      <a:pPr marL="17145">
                        <a:lnSpc>
                          <a:spcPct val="100000"/>
                        </a:lnSpc>
                        <a:spcBef>
                          <a:spcPts val="50"/>
                        </a:spcBef>
                      </a:pPr>
                      <a:r>
                        <a:rPr sz="600" spc="-10" dirty="0">
                          <a:latin typeface="Arial"/>
                          <a:cs typeface="Arial"/>
                        </a:rPr>
                        <a:t>FACILITY.</a:t>
                      </a:r>
                      <a:endParaRPr sz="600" dirty="0">
                        <a:latin typeface="Arial"/>
                        <a:cs typeface="Arial"/>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905" algn="ctr">
                        <a:lnSpc>
                          <a:spcPct val="100000"/>
                        </a:lnSpc>
                        <a:spcBef>
                          <a:spcPts val="360"/>
                        </a:spcBef>
                      </a:pPr>
                      <a:r>
                        <a:rPr sz="600" spc="-10" dirty="0">
                          <a:latin typeface="Arial"/>
                          <a:cs typeface="Arial"/>
                        </a:rPr>
                        <a:t>HIGHWAY</a:t>
                      </a:r>
                      <a:endParaRPr sz="600">
                        <a:latin typeface="Arial"/>
                        <a:cs typeface="Arial"/>
                      </a:endParaRPr>
                    </a:p>
                  </a:txBody>
                  <a:tcPr marL="0" marR="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42875">
                        <a:lnSpc>
                          <a:spcPct val="100000"/>
                        </a:lnSpc>
                        <a:spcBef>
                          <a:spcPts val="360"/>
                        </a:spcBef>
                      </a:pPr>
                      <a:r>
                        <a:rPr sz="600" spc="-55" dirty="0">
                          <a:latin typeface="Arial"/>
                          <a:cs typeface="Arial"/>
                        </a:rPr>
                        <a:t>U-</a:t>
                      </a:r>
                      <a:r>
                        <a:rPr sz="600" spc="-20" dirty="0">
                          <a:latin typeface="Arial"/>
                          <a:cs typeface="Arial"/>
                        </a:rPr>
                        <a:t>5794</a:t>
                      </a:r>
                      <a:endParaRPr sz="600">
                        <a:latin typeface="Arial"/>
                        <a:cs typeface="Arial"/>
                      </a:endParaRPr>
                    </a:p>
                  </a:txBody>
                  <a:tcPr marL="0" marR="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gn="ctr">
                        <a:lnSpc>
                          <a:spcPct val="100000"/>
                        </a:lnSpc>
                        <a:spcBef>
                          <a:spcPts val="360"/>
                        </a:spcBef>
                      </a:pPr>
                      <a:r>
                        <a:rPr sz="600" spc="-60" dirty="0">
                          <a:latin typeface="Arial"/>
                          <a:cs typeface="Arial"/>
                        </a:rPr>
                        <a:t>DIVISION</a:t>
                      </a:r>
                      <a:r>
                        <a:rPr sz="600" spc="5" dirty="0">
                          <a:latin typeface="Arial"/>
                          <a:cs typeface="Arial"/>
                        </a:rPr>
                        <a:t> </a:t>
                      </a:r>
                      <a:r>
                        <a:rPr sz="600" spc="-50" dirty="0">
                          <a:latin typeface="Arial"/>
                          <a:cs typeface="Arial"/>
                        </a:rPr>
                        <a:t>4</a:t>
                      </a:r>
                      <a:endParaRPr sz="600">
                        <a:latin typeface="Arial"/>
                        <a:cs typeface="Arial"/>
                      </a:endParaRPr>
                    </a:p>
                  </a:txBody>
                  <a:tcPr marL="0" marR="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gn="ctr">
                        <a:lnSpc>
                          <a:spcPts val="700"/>
                        </a:lnSpc>
                      </a:pPr>
                      <a:br>
                        <a:rPr lang="en-US" sz="600" spc="-95" dirty="0">
                          <a:latin typeface="Arial"/>
                          <a:cs typeface="Arial"/>
                        </a:rPr>
                      </a:br>
                      <a:r>
                        <a:rPr sz="600" spc="-95" dirty="0">
                          <a:latin typeface="Arial"/>
                          <a:cs typeface="Arial"/>
                        </a:rPr>
                        <a:t>SCHEDULED</a:t>
                      </a:r>
                      <a:r>
                        <a:rPr sz="600" spc="20" dirty="0">
                          <a:latin typeface="Arial"/>
                          <a:cs typeface="Arial"/>
                        </a:rPr>
                        <a:t> </a:t>
                      </a:r>
                      <a:r>
                        <a:rPr sz="600" spc="-25" dirty="0">
                          <a:latin typeface="Arial"/>
                          <a:cs typeface="Arial"/>
                        </a:rPr>
                        <a:t>FOR</a:t>
                      </a:r>
                      <a:endParaRPr sz="600" dirty="0">
                        <a:latin typeface="Arial"/>
                        <a:cs typeface="Arial"/>
                      </a:endParaRPr>
                    </a:p>
                    <a:p>
                      <a:pPr algn="ctr">
                        <a:lnSpc>
                          <a:spcPct val="100000"/>
                        </a:lnSpc>
                        <a:spcBef>
                          <a:spcPts val="50"/>
                        </a:spcBef>
                      </a:pPr>
                      <a:r>
                        <a:rPr sz="600" spc="-10" dirty="0">
                          <a:latin typeface="Arial"/>
                          <a:cs typeface="Arial"/>
                        </a:rPr>
                        <a:t>DELIVERY</a:t>
                      </a:r>
                      <a:endParaRPr sz="600" dirty="0">
                        <a:latin typeface="Arial"/>
                        <a:cs typeface="Arial"/>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R="260985" algn="r">
                        <a:lnSpc>
                          <a:spcPct val="100000"/>
                        </a:lnSpc>
                        <a:spcBef>
                          <a:spcPts val="360"/>
                        </a:spcBef>
                      </a:pPr>
                      <a:r>
                        <a:rPr sz="600" spc="-20" dirty="0">
                          <a:latin typeface="Arial"/>
                          <a:cs typeface="Arial"/>
                        </a:rPr>
                        <a:t>2022</a:t>
                      </a:r>
                      <a:endParaRPr sz="600">
                        <a:latin typeface="Arial"/>
                        <a:cs typeface="Arial"/>
                      </a:endParaRPr>
                    </a:p>
                  </a:txBody>
                  <a:tcPr marL="0" marR="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gn="ctr">
                        <a:lnSpc>
                          <a:spcPct val="100000"/>
                        </a:lnSpc>
                        <a:spcBef>
                          <a:spcPts val="360"/>
                        </a:spcBef>
                      </a:pPr>
                      <a:r>
                        <a:rPr sz="600" spc="-20" dirty="0">
                          <a:latin typeface="Arial"/>
                          <a:cs typeface="Arial"/>
                        </a:rPr>
                        <a:t>2025</a:t>
                      </a:r>
                      <a:endParaRPr sz="600">
                        <a:latin typeface="Arial"/>
                        <a:cs typeface="Arial"/>
                      </a:endParaRPr>
                    </a:p>
                  </a:txBody>
                  <a:tcPr marL="0" marR="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R="9525" algn="r">
                        <a:lnSpc>
                          <a:spcPct val="100000"/>
                        </a:lnSpc>
                        <a:spcBef>
                          <a:spcPts val="360"/>
                        </a:spcBef>
                      </a:pPr>
                      <a:r>
                        <a:rPr sz="600" spc="-10" dirty="0">
                          <a:latin typeface="Arial"/>
                          <a:cs typeface="Arial"/>
                        </a:rPr>
                        <a:t>$11,145,000</a:t>
                      </a:r>
                      <a:endParaRPr sz="600">
                        <a:latin typeface="Arial"/>
                        <a:cs typeface="Arial"/>
                      </a:endParaRPr>
                    </a:p>
                  </a:txBody>
                  <a:tcPr marL="0" marR="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nSpc>
                          <a:spcPct val="100000"/>
                        </a:lnSpc>
                      </a:pPr>
                      <a:endParaRPr sz="6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extLst>
                  <a:ext uri="{0D108BD9-81ED-4DB2-BD59-A6C34878D82A}">
                    <a16:rowId xmlns:a16="http://schemas.microsoft.com/office/drawing/2014/main" val="10013"/>
                  </a:ext>
                </a:extLst>
              </a:tr>
              <a:tr h="292977">
                <a:tc>
                  <a:txBody>
                    <a:bodyPr/>
                    <a:lstStyle/>
                    <a:p>
                      <a:pPr>
                        <a:lnSpc>
                          <a:spcPct val="100000"/>
                        </a:lnSpc>
                        <a:spcBef>
                          <a:spcPts val="55"/>
                        </a:spcBef>
                      </a:pPr>
                      <a:endParaRPr sz="650">
                        <a:latin typeface="Times New Roman"/>
                        <a:cs typeface="Times New Roman"/>
                      </a:endParaRPr>
                    </a:p>
                    <a:p>
                      <a:pPr marL="17145">
                        <a:lnSpc>
                          <a:spcPct val="100000"/>
                        </a:lnSpc>
                      </a:pPr>
                      <a:r>
                        <a:rPr sz="600" spc="-10" dirty="0">
                          <a:latin typeface="Arial"/>
                          <a:cs typeface="Arial"/>
                        </a:rPr>
                        <a:t>WILSON</a:t>
                      </a:r>
                      <a:endParaRPr sz="600">
                        <a:latin typeface="Arial"/>
                        <a:cs typeface="Arial"/>
                      </a:endParaRPr>
                    </a:p>
                  </a:txBody>
                  <a:tcPr marL="0" marR="0" marT="698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7145" marR="88265">
                        <a:lnSpc>
                          <a:spcPct val="106900"/>
                        </a:lnSpc>
                        <a:spcBef>
                          <a:spcPts val="365"/>
                        </a:spcBef>
                      </a:pPr>
                      <a:r>
                        <a:rPr sz="600" spc="-100" dirty="0">
                          <a:latin typeface="Arial"/>
                          <a:cs typeface="Arial"/>
                        </a:rPr>
                        <a:t>US</a:t>
                      </a:r>
                      <a:r>
                        <a:rPr sz="600" spc="-25" dirty="0">
                          <a:latin typeface="Arial"/>
                          <a:cs typeface="Arial"/>
                        </a:rPr>
                        <a:t> </a:t>
                      </a:r>
                      <a:r>
                        <a:rPr sz="600" spc="-20" dirty="0">
                          <a:latin typeface="Arial"/>
                          <a:cs typeface="Arial"/>
                        </a:rPr>
                        <a:t>264</a:t>
                      </a:r>
                      <a:r>
                        <a:rPr sz="600" spc="10" dirty="0">
                          <a:latin typeface="Arial"/>
                          <a:cs typeface="Arial"/>
                        </a:rPr>
                        <a:t> </a:t>
                      </a:r>
                      <a:r>
                        <a:rPr sz="600" spc="-95" dirty="0">
                          <a:latin typeface="Arial"/>
                          <a:cs typeface="Arial"/>
                        </a:rPr>
                        <a:t>ALTERNATE</a:t>
                      </a:r>
                      <a:r>
                        <a:rPr sz="600" spc="-50" dirty="0">
                          <a:latin typeface="Arial"/>
                          <a:cs typeface="Arial"/>
                        </a:rPr>
                        <a:t> </a:t>
                      </a:r>
                      <a:r>
                        <a:rPr sz="600" spc="-80" dirty="0">
                          <a:latin typeface="Arial"/>
                          <a:cs typeface="Arial"/>
                        </a:rPr>
                        <a:t>(RALEIGH</a:t>
                      </a:r>
                      <a:r>
                        <a:rPr sz="600" spc="-10" dirty="0">
                          <a:latin typeface="Arial"/>
                          <a:cs typeface="Arial"/>
                        </a:rPr>
                        <a:t> </a:t>
                      </a:r>
                      <a:r>
                        <a:rPr sz="600" spc="-70" dirty="0">
                          <a:latin typeface="Arial"/>
                          <a:cs typeface="Arial"/>
                        </a:rPr>
                        <a:t>ROAD</a:t>
                      </a:r>
                      <a:r>
                        <a:rPr sz="600" spc="500" dirty="0">
                          <a:latin typeface="Arial"/>
                          <a:cs typeface="Arial"/>
                        </a:rPr>
                        <a:t> </a:t>
                      </a:r>
                      <a:r>
                        <a:rPr sz="600" spc="-10" dirty="0">
                          <a:latin typeface="Arial"/>
                          <a:cs typeface="Arial"/>
                        </a:rPr>
                        <a:t>PARKWAY)</a:t>
                      </a:r>
                      <a:endParaRPr sz="600">
                        <a:latin typeface="Arial"/>
                        <a:cs typeface="Arial"/>
                      </a:endParaRPr>
                    </a:p>
                  </a:txBody>
                  <a:tcPr marL="0" marR="0" marT="4635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7145" marR="49530">
                        <a:lnSpc>
                          <a:spcPct val="106900"/>
                        </a:lnSpc>
                        <a:spcBef>
                          <a:spcPts val="365"/>
                        </a:spcBef>
                      </a:pPr>
                      <a:r>
                        <a:rPr sz="600" spc="-125" dirty="0">
                          <a:latin typeface="Arial"/>
                          <a:cs typeface="Arial"/>
                        </a:rPr>
                        <a:t>SR</a:t>
                      </a:r>
                      <a:r>
                        <a:rPr sz="600" spc="-30" dirty="0">
                          <a:latin typeface="Arial"/>
                          <a:cs typeface="Arial"/>
                        </a:rPr>
                        <a:t> </a:t>
                      </a:r>
                      <a:r>
                        <a:rPr sz="600" spc="-20" dirty="0">
                          <a:latin typeface="Arial"/>
                          <a:cs typeface="Arial"/>
                        </a:rPr>
                        <a:t>1320</a:t>
                      </a:r>
                      <a:r>
                        <a:rPr sz="600" dirty="0">
                          <a:latin typeface="Arial"/>
                          <a:cs typeface="Arial"/>
                        </a:rPr>
                        <a:t> </a:t>
                      </a:r>
                      <a:r>
                        <a:rPr sz="600" spc="-80" dirty="0">
                          <a:latin typeface="Arial"/>
                          <a:cs typeface="Arial"/>
                        </a:rPr>
                        <a:t>(AIRPORT</a:t>
                      </a:r>
                      <a:r>
                        <a:rPr sz="600" spc="-55" dirty="0">
                          <a:latin typeface="Arial"/>
                          <a:cs typeface="Arial"/>
                        </a:rPr>
                        <a:t> </a:t>
                      </a:r>
                      <a:r>
                        <a:rPr sz="600" spc="-80" dirty="0">
                          <a:latin typeface="Arial"/>
                          <a:cs typeface="Arial"/>
                        </a:rPr>
                        <a:t>BOULEVARD)</a:t>
                      </a:r>
                      <a:r>
                        <a:rPr sz="600" spc="-55" dirty="0">
                          <a:latin typeface="Arial"/>
                          <a:cs typeface="Arial"/>
                        </a:rPr>
                        <a:t> </a:t>
                      </a:r>
                      <a:r>
                        <a:rPr sz="600" spc="-90" dirty="0">
                          <a:latin typeface="Arial"/>
                          <a:cs typeface="Arial"/>
                        </a:rPr>
                        <a:t>TO</a:t>
                      </a:r>
                      <a:r>
                        <a:rPr sz="600" spc="-50" dirty="0">
                          <a:latin typeface="Arial"/>
                          <a:cs typeface="Arial"/>
                        </a:rPr>
                        <a:t> </a:t>
                      </a:r>
                      <a:r>
                        <a:rPr sz="600" spc="-110" dirty="0">
                          <a:latin typeface="Arial"/>
                          <a:cs typeface="Arial"/>
                        </a:rPr>
                        <a:t>EAST</a:t>
                      </a:r>
                      <a:r>
                        <a:rPr sz="600" spc="-55" dirty="0">
                          <a:latin typeface="Arial"/>
                          <a:cs typeface="Arial"/>
                        </a:rPr>
                        <a:t> </a:t>
                      </a:r>
                      <a:r>
                        <a:rPr sz="600" spc="-100" dirty="0">
                          <a:latin typeface="Arial"/>
                          <a:cs typeface="Arial"/>
                        </a:rPr>
                        <a:t>OF</a:t>
                      </a:r>
                      <a:r>
                        <a:rPr sz="600" spc="-35" dirty="0">
                          <a:latin typeface="Arial"/>
                          <a:cs typeface="Arial"/>
                        </a:rPr>
                        <a:t> </a:t>
                      </a:r>
                      <a:r>
                        <a:rPr sz="600" spc="-125" dirty="0">
                          <a:latin typeface="Arial"/>
                          <a:cs typeface="Arial"/>
                        </a:rPr>
                        <a:t>SR</a:t>
                      </a:r>
                      <a:r>
                        <a:rPr sz="600" spc="-30" dirty="0">
                          <a:latin typeface="Arial"/>
                          <a:cs typeface="Arial"/>
                        </a:rPr>
                        <a:t> </a:t>
                      </a:r>
                      <a:r>
                        <a:rPr sz="600" spc="-20" dirty="0">
                          <a:latin typeface="Arial"/>
                          <a:cs typeface="Arial"/>
                        </a:rPr>
                        <a:t>1165</a:t>
                      </a:r>
                      <a:r>
                        <a:rPr sz="600" dirty="0">
                          <a:latin typeface="Arial"/>
                          <a:cs typeface="Arial"/>
                        </a:rPr>
                        <a:t> </a:t>
                      </a:r>
                      <a:r>
                        <a:rPr sz="600" spc="-75" dirty="0">
                          <a:latin typeface="Arial"/>
                          <a:cs typeface="Arial"/>
                        </a:rPr>
                        <a:t>(FOREST</a:t>
                      </a:r>
                      <a:r>
                        <a:rPr sz="600" spc="500" dirty="0">
                          <a:latin typeface="Arial"/>
                          <a:cs typeface="Arial"/>
                        </a:rPr>
                        <a:t> </a:t>
                      </a:r>
                      <a:r>
                        <a:rPr sz="600" spc="-70" dirty="0">
                          <a:latin typeface="Arial"/>
                          <a:cs typeface="Arial"/>
                        </a:rPr>
                        <a:t>HILLS</a:t>
                      </a:r>
                      <a:r>
                        <a:rPr sz="600" spc="-45" dirty="0">
                          <a:latin typeface="Arial"/>
                          <a:cs typeface="Arial"/>
                        </a:rPr>
                        <a:t> </a:t>
                      </a:r>
                      <a:r>
                        <a:rPr sz="600" spc="-60" dirty="0">
                          <a:latin typeface="Arial"/>
                          <a:cs typeface="Arial"/>
                        </a:rPr>
                        <a:t>ROAD).</a:t>
                      </a:r>
                      <a:r>
                        <a:rPr sz="600" spc="105" dirty="0">
                          <a:latin typeface="Arial"/>
                          <a:cs typeface="Arial"/>
                        </a:rPr>
                        <a:t> </a:t>
                      </a:r>
                      <a:r>
                        <a:rPr sz="600" spc="-114" dirty="0">
                          <a:latin typeface="Arial"/>
                          <a:cs typeface="Arial"/>
                        </a:rPr>
                        <a:t>SAFETY</a:t>
                      </a:r>
                      <a:r>
                        <a:rPr sz="600" spc="-65" dirty="0">
                          <a:latin typeface="Arial"/>
                          <a:cs typeface="Arial"/>
                        </a:rPr>
                        <a:t> </a:t>
                      </a:r>
                      <a:r>
                        <a:rPr sz="600" spc="-25" dirty="0">
                          <a:latin typeface="Arial"/>
                          <a:cs typeface="Arial"/>
                        </a:rPr>
                        <a:t>IMPROVEMENTS.</a:t>
                      </a:r>
                      <a:endParaRPr sz="600">
                        <a:latin typeface="Arial"/>
                        <a:cs typeface="Arial"/>
                      </a:endParaRPr>
                    </a:p>
                  </a:txBody>
                  <a:tcPr marL="0" marR="0" marT="4635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nSpc>
                          <a:spcPct val="100000"/>
                        </a:lnSpc>
                        <a:spcBef>
                          <a:spcPts val="55"/>
                        </a:spcBef>
                      </a:pPr>
                      <a:endParaRPr sz="650">
                        <a:latin typeface="Times New Roman"/>
                        <a:cs typeface="Times New Roman"/>
                      </a:endParaRPr>
                    </a:p>
                    <a:p>
                      <a:pPr marL="1905" algn="ctr">
                        <a:lnSpc>
                          <a:spcPct val="100000"/>
                        </a:lnSpc>
                      </a:pPr>
                      <a:r>
                        <a:rPr sz="600" spc="-10" dirty="0">
                          <a:latin typeface="Arial"/>
                          <a:cs typeface="Arial"/>
                        </a:rPr>
                        <a:t>HIGHWAY</a:t>
                      </a:r>
                      <a:endParaRPr sz="600">
                        <a:latin typeface="Arial"/>
                        <a:cs typeface="Arial"/>
                      </a:endParaRPr>
                    </a:p>
                  </a:txBody>
                  <a:tcPr marL="0" marR="0" marT="698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nSpc>
                          <a:spcPct val="100000"/>
                        </a:lnSpc>
                        <a:spcBef>
                          <a:spcPts val="55"/>
                        </a:spcBef>
                      </a:pPr>
                      <a:endParaRPr sz="650">
                        <a:latin typeface="Times New Roman"/>
                        <a:cs typeface="Times New Roman"/>
                      </a:endParaRPr>
                    </a:p>
                    <a:p>
                      <a:pPr marL="142875">
                        <a:lnSpc>
                          <a:spcPct val="100000"/>
                        </a:lnSpc>
                      </a:pPr>
                      <a:r>
                        <a:rPr sz="600" spc="-55" dirty="0">
                          <a:latin typeface="Arial"/>
                          <a:cs typeface="Arial"/>
                        </a:rPr>
                        <a:t>U-</a:t>
                      </a:r>
                      <a:r>
                        <a:rPr sz="600" spc="-20" dirty="0">
                          <a:latin typeface="Arial"/>
                          <a:cs typeface="Arial"/>
                        </a:rPr>
                        <a:t>5941</a:t>
                      </a:r>
                      <a:endParaRPr sz="600">
                        <a:latin typeface="Arial"/>
                        <a:cs typeface="Arial"/>
                      </a:endParaRPr>
                    </a:p>
                  </a:txBody>
                  <a:tcPr marL="0" marR="0" marT="698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nSpc>
                          <a:spcPct val="100000"/>
                        </a:lnSpc>
                        <a:spcBef>
                          <a:spcPts val="55"/>
                        </a:spcBef>
                      </a:pPr>
                      <a:endParaRPr sz="650">
                        <a:latin typeface="Times New Roman"/>
                        <a:cs typeface="Times New Roman"/>
                      </a:endParaRPr>
                    </a:p>
                    <a:p>
                      <a:pPr marL="2540" algn="ctr">
                        <a:lnSpc>
                          <a:spcPct val="100000"/>
                        </a:lnSpc>
                      </a:pPr>
                      <a:r>
                        <a:rPr sz="600" spc="-85" dirty="0">
                          <a:latin typeface="Arial"/>
                          <a:cs typeface="Arial"/>
                        </a:rPr>
                        <a:t>REGION</a:t>
                      </a:r>
                      <a:r>
                        <a:rPr sz="600" spc="-25" dirty="0">
                          <a:latin typeface="Arial"/>
                          <a:cs typeface="Arial"/>
                        </a:rPr>
                        <a:t> </a:t>
                      </a:r>
                      <a:r>
                        <a:rPr sz="600" spc="-50" dirty="0">
                          <a:latin typeface="Arial"/>
                          <a:cs typeface="Arial"/>
                        </a:rPr>
                        <a:t>A</a:t>
                      </a:r>
                      <a:endParaRPr sz="600">
                        <a:latin typeface="Arial"/>
                        <a:cs typeface="Arial"/>
                      </a:endParaRPr>
                    </a:p>
                  </a:txBody>
                  <a:tcPr marL="0" marR="0" marT="698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nSpc>
                          <a:spcPct val="100000"/>
                        </a:lnSpc>
                        <a:spcBef>
                          <a:spcPts val="55"/>
                        </a:spcBef>
                      </a:pPr>
                      <a:endParaRPr sz="650" dirty="0">
                        <a:latin typeface="Times New Roman"/>
                        <a:cs typeface="Times New Roman"/>
                      </a:endParaRPr>
                    </a:p>
                    <a:p>
                      <a:pPr marR="18415" algn="r">
                        <a:lnSpc>
                          <a:spcPct val="100000"/>
                        </a:lnSpc>
                      </a:pPr>
                      <a:r>
                        <a:rPr sz="600" spc="-50" dirty="0">
                          <a:latin typeface="Arial"/>
                          <a:cs typeface="Arial"/>
                        </a:rPr>
                        <a:t>WILL</a:t>
                      </a:r>
                      <a:r>
                        <a:rPr sz="600" spc="-10" dirty="0">
                          <a:latin typeface="Arial"/>
                          <a:cs typeface="Arial"/>
                        </a:rPr>
                        <a:t> </a:t>
                      </a:r>
                      <a:r>
                        <a:rPr sz="600" spc="-100" dirty="0">
                          <a:latin typeface="Arial"/>
                          <a:cs typeface="Arial"/>
                        </a:rPr>
                        <a:t>BE</a:t>
                      </a:r>
                      <a:r>
                        <a:rPr sz="600" spc="-55" dirty="0">
                          <a:latin typeface="Arial"/>
                          <a:cs typeface="Arial"/>
                        </a:rPr>
                        <a:t> </a:t>
                      </a:r>
                      <a:r>
                        <a:rPr lang="en-US" sz="600" spc="-55" dirty="0">
                          <a:latin typeface="Arial"/>
                          <a:cs typeface="Arial"/>
                        </a:rPr>
                        <a:t>  </a:t>
                      </a:r>
                      <a:r>
                        <a:rPr sz="600" spc="-70" dirty="0">
                          <a:latin typeface="Arial"/>
                          <a:cs typeface="Arial"/>
                        </a:rPr>
                        <a:t>REPRIORITIZED</a:t>
                      </a:r>
                      <a:endParaRPr sz="600" dirty="0">
                        <a:latin typeface="Arial"/>
                        <a:cs typeface="Arial"/>
                      </a:endParaRPr>
                    </a:p>
                  </a:txBody>
                  <a:tcPr marL="0" marR="0" marT="698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38100" marR="34925" indent="-3175" algn="ctr">
                        <a:lnSpc>
                          <a:spcPts val="770"/>
                        </a:lnSpc>
                        <a:spcBef>
                          <a:spcPts val="10"/>
                        </a:spcBef>
                      </a:pPr>
                      <a:r>
                        <a:rPr sz="600" spc="-85" dirty="0">
                          <a:latin typeface="Arial"/>
                          <a:cs typeface="Arial"/>
                        </a:rPr>
                        <a:t>FUNDED</a:t>
                      </a:r>
                      <a:r>
                        <a:rPr sz="600" spc="10" dirty="0">
                          <a:latin typeface="Arial"/>
                          <a:cs typeface="Arial"/>
                        </a:rPr>
                        <a:t> </a:t>
                      </a:r>
                      <a:r>
                        <a:rPr sz="600" spc="-25" dirty="0">
                          <a:latin typeface="Arial"/>
                          <a:cs typeface="Arial"/>
                        </a:rPr>
                        <a:t>FOR</a:t>
                      </a:r>
                      <a:r>
                        <a:rPr sz="600" spc="500" dirty="0">
                          <a:latin typeface="Arial"/>
                          <a:cs typeface="Arial"/>
                        </a:rPr>
                        <a:t> </a:t>
                      </a:r>
                      <a:r>
                        <a:rPr sz="600" spc="-10" dirty="0">
                          <a:latin typeface="Arial"/>
                          <a:cs typeface="Arial"/>
                        </a:rPr>
                        <a:t>PRELIMINARY</a:t>
                      </a:r>
                      <a:r>
                        <a:rPr sz="600" spc="500" dirty="0">
                          <a:latin typeface="Arial"/>
                          <a:cs typeface="Arial"/>
                        </a:rPr>
                        <a:t> </a:t>
                      </a:r>
                      <a:r>
                        <a:rPr sz="600" spc="-85" dirty="0">
                          <a:latin typeface="Arial"/>
                          <a:cs typeface="Arial"/>
                        </a:rPr>
                        <a:t>ENGINEERING</a:t>
                      </a:r>
                      <a:r>
                        <a:rPr sz="600" spc="30" dirty="0">
                          <a:latin typeface="Arial"/>
                          <a:cs typeface="Arial"/>
                        </a:rPr>
                        <a:t> </a:t>
                      </a:r>
                      <a:r>
                        <a:rPr sz="600" spc="-75" dirty="0">
                          <a:latin typeface="Arial"/>
                          <a:cs typeface="Arial"/>
                        </a:rPr>
                        <a:t>ONLY</a:t>
                      </a:r>
                      <a:endParaRPr sz="600">
                        <a:latin typeface="Arial"/>
                        <a:cs typeface="Arial"/>
                      </a:endParaRPr>
                    </a:p>
                  </a:txBody>
                  <a:tcPr marL="0" marR="0" marT="127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38100" marR="34925" indent="-3175" algn="ctr">
                        <a:lnSpc>
                          <a:spcPts val="770"/>
                        </a:lnSpc>
                        <a:spcBef>
                          <a:spcPts val="10"/>
                        </a:spcBef>
                      </a:pPr>
                      <a:r>
                        <a:rPr sz="600" spc="-85" dirty="0">
                          <a:latin typeface="Arial"/>
                          <a:cs typeface="Arial"/>
                        </a:rPr>
                        <a:t>FUNDED</a:t>
                      </a:r>
                      <a:r>
                        <a:rPr sz="600" spc="10" dirty="0">
                          <a:latin typeface="Arial"/>
                          <a:cs typeface="Arial"/>
                        </a:rPr>
                        <a:t> </a:t>
                      </a:r>
                      <a:r>
                        <a:rPr sz="600" spc="-25" dirty="0">
                          <a:latin typeface="Arial"/>
                          <a:cs typeface="Arial"/>
                        </a:rPr>
                        <a:t>FOR</a:t>
                      </a:r>
                      <a:r>
                        <a:rPr sz="600" spc="500" dirty="0">
                          <a:latin typeface="Arial"/>
                          <a:cs typeface="Arial"/>
                        </a:rPr>
                        <a:t> </a:t>
                      </a:r>
                      <a:r>
                        <a:rPr sz="600" spc="-10" dirty="0">
                          <a:latin typeface="Arial"/>
                          <a:cs typeface="Arial"/>
                        </a:rPr>
                        <a:t>PRELIMINARY</a:t>
                      </a:r>
                      <a:r>
                        <a:rPr sz="600" spc="500" dirty="0">
                          <a:latin typeface="Arial"/>
                          <a:cs typeface="Arial"/>
                        </a:rPr>
                        <a:t> </a:t>
                      </a:r>
                      <a:r>
                        <a:rPr sz="600" spc="-85" dirty="0">
                          <a:latin typeface="Arial"/>
                          <a:cs typeface="Arial"/>
                        </a:rPr>
                        <a:t>ENGINEERING</a:t>
                      </a:r>
                      <a:r>
                        <a:rPr sz="600" spc="30" dirty="0">
                          <a:latin typeface="Arial"/>
                          <a:cs typeface="Arial"/>
                        </a:rPr>
                        <a:t> </a:t>
                      </a:r>
                      <a:r>
                        <a:rPr sz="600" spc="-75" dirty="0">
                          <a:latin typeface="Arial"/>
                          <a:cs typeface="Arial"/>
                        </a:rPr>
                        <a:t>ONLY</a:t>
                      </a:r>
                      <a:endParaRPr sz="600">
                        <a:latin typeface="Arial"/>
                        <a:cs typeface="Arial"/>
                      </a:endParaRPr>
                    </a:p>
                  </a:txBody>
                  <a:tcPr marL="0" marR="0" marT="127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nSpc>
                          <a:spcPct val="100000"/>
                        </a:lnSpc>
                        <a:spcBef>
                          <a:spcPts val="55"/>
                        </a:spcBef>
                      </a:pPr>
                      <a:endParaRPr sz="650">
                        <a:latin typeface="Times New Roman"/>
                        <a:cs typeface="Times New Roman"/>
                      </a:endParaRPr>
                    </a:p>
                    <a:p>
                      <a:pPr marR="9525" algn="r">
                        <a:lnSpc>
                          <a:spcPct val="100000"/>
                        </a:lnSpc>
                      </a:pPr>
                      <a:r>
                        <a:rPr sz="600" spc="-10" dirty="0">
                          <a:latin typeface="Arial"/>
                          <a:cs typeface="Arial"/>
                        </a:rPr>
                        <a:t>$27,000,000</a:t>
                      </a:r>
                      <a:endParaRPr sz="600">
                        <a:latin typeface="Arial"/>
                        <a:cs typeface="Arial"/>
                      </a:endParaRPr>
                    </a:p>
                  </a:txBody>
                  <a:tcPr marL="0" marR="0" marT="698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nSpc>
                          <a:spcPct val="100000"/>
                        </a:lnSpc>
                      </a:pPr>
                      <a:endParaRPr sz="600" dirty="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extLst>
                  <a:ext uri="{0D108BD9-81ED-4DB2-BD59-A6C34878D82A}">
                    <a16:rowId xmlns:a16="http://schemas.microsoft.com/office/drawing/2014/main" val="10014"/>
                  </a:ext>
                </a:extLst>
              </a:tr>
            </a:tbl>
          </a:graphicData>
        </a:graphic>
      </p:graphicFrame>
      <p:sp>
        <p:nvSpPr>
          <p:cNvPr id="14" name="Right Arrow 13">
            <a:extLst>
              <a:ext uri="{FF2B5EF4-FFF2-40B4-BE49-F238E27FC236}">
                <a16:creationId xmlns:a16="http://schemas.microsoft.com/office/drawing/2014/main" id="{297D94AD-EAE6-335B-B427-D7862A97CF36}"/>
              </a:ext>
            </a:extLst>
          </p:cNvPr>
          <p:cNvSpPr/>
          <p:nvPr/>
        </p:nvSpPr>
        <p:spPr>
          <a:xfrm>
            <a:off x="1392702" y="4837957"/>
            <a:ext cx="4047744" cy="97536"/>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ight Arrow 14">
            <a:extLst>
              <a:ext uri="{FF2B5EF4-FFF2-40B4-BE49-F238E27FC236}">
                <a16:creationId xmlns:a16="http://schemas.microsoft.com/office/drawing/2014/main" id="{C4A1E813-E4A4-2DDF-7CFA-53CB6A25E5B5}"/>
              </a:ext>
            </a:extLst>
          </p:cNvPr>
          <p:cNvSpPr/>
          <p:nvPr/>
        </p:nvSpPr>
        <p:spPr>
          <a:xfrm>
            <a:off x="1392702" y="6314404"/>
            <a:ext cx="4047744" cy="97536"/>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59571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2000"/>
                                        <p:tgtEl>
                                          <p:spTgt spid="14"/>
                                        </p:tgtEl>
                                      </p:cBhvr>
                                    </p:animEffect>
                                    <p:anim calcmode="lin" valueType="num">
                                      <p:cBhvr>
                                        <p:cTn id="8" dur="2000" fill="hold"/>
                                        <p:tgtEl>
                                          <p:spTgt spid="14"/>
                                        </p:tgtEl>
                                        <p:attrNameLst>
                                          <p:attrName>ppt_w</p:attrName>
                                        </p:attrNameLst>
                                      </p:cBhvr>
                                      <p:tavLst>
                                        <p:tav tm="0" fmla="#ppt_w*sin(2.5*pi*$)">
                                          <p:val>
                                            <p:fltVal val="0"/>
                                          </p:val>
                                        </p:tav>
                                        <p:tav tm="100000">
                                          <p:val>
                                            <p:fltVal val="1"/>
                                          </p:val>
                                        </p:tav>
                                      </p:tavLst>
                                    </p:anim>
                                    <p:anim calcmode="lin" valueType="num">
                                      <p:cBhvr>
                                        <p:cTn id="9" dur="2000" fill="hold"/>
                                        <p:tgtEl>
                                          <p:spTgt spid="1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2000"/>
                                        <p:tgtEl>
                                          <p:spTgt spid="15"/>
                                        </p:tgtEl>
                                      </p:cBhvr>
                                    </p:animEffect>
                                    <p:anim calcmode="lin" valueType="num">
                                      <p:cBhvr>
                                        <p:cTn id="15" dur="2000" fill="hold"/>
                                        <p:tgtEl>
                                          <p:spTgt spid="15"/>
                                        </p:tgtEl>
                                        <p:attrNameLst>
                                          <p:attrName>ppt_w</p:attrName>
                                        </p:attrNameLst>
                                      </p:cBhvr>
                                      <p:tavLst>
                                        <p:tav tm="0" fmla="#ppt_w*sin(2.5*pi*$)">
                                          <p:val>
                                            <p:fltVal val="0"/>
                                          </p:val>
                                        </p:tav>
                                        <p:tav tm="100000">
                                          <p:val>
                                            <p:fltVal val="1"/>
                                          </p:val>
                                        </p:tav>
                                      </p:tavLst>
                                    </p:anim>
                                    <p:anim calcmode="lin" valueType="num">
                                      <p:cBhvr>
                                        <p:cTn id="16" dur="2000" fill="hold"/>
                                        <p:tgtEl>
                                          <p:spTgt spid="1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17857" y="-214922"/>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0"/>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TAC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May 11, 2022</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sp>
        <p:nvSpPr>
          <p:cNvPr id="32" name="Content Placeholder 2">
            <a:extLst>
              <a:ext uri="{FF2B5EF4-FFF2-40B4-BE49-F238E27FC236}">
                <a16:creationId xmlns:a16="http://schemas.microsoft.com/office/drawing/2014/main" id="{BB59DD1F-49B0-504F-654C-9721E4E9F324}"/>
              </a:ext>
            </a:extLst>
          </p:cNvPr>
          <p:cNvSpPr>
            <a:spLocks noGrp="1"/>
          </p:cNvSpPr>
          <p:nvPr>
            <p:ph idx="1"/>
          </p:nvPr>
        </p:nvSpPr>
        <p:spPr>
          <a:xfrm>
            <a:off x="-1" y="1364608"/>
            <a:ext cx="8978747" cy="695683"/>
          </a:xfrm>
        </p:spPr>
        <p:txBody>
          <a:bodyPr>
            <a:normAutofit fontScale="92500" lnSpcReduction="20000"/>
          </a:bodyPr>
          <a:lstStyle/>
          <a:p>
            <a:pPr marL="0" indent="0">
              <a:buNone/>
            </a:pPr>
            <a:r>
              <a:rPr lang="en-US" sz="3600" b="1" dirty="0">
                <a:latin typeface="Calibri" pitchFamily="34" charset="0"/>
              </a:rPr>
              <a:t>6. DRAFT STIP NOT Funded </a:t>
            </a:r>
            <a:r>
              <a:rPr lang="en-US" sz="1800" b="1" dirty="0">
                <a:latin typeface="Calibri" pitchFamily="34" charset="0"/>
              </a:rPr>
              <a:t>– Released April 25, 2022</a:t>
            </a:r>
            <a:br>
              <a:rPr lang="en-US" sz="1800" b="1" dirty="0">
                <a:latin typeface="Calibri" pitchFamily="34" charset="0"/>
              </a:rPr>
            </a:br>
            <a:r>
              <a:rPr lang="en-US" sz="1800" b="1" dirty="0">
                <a:latin typeface="Calibri" pitchFamily="34" charset="0"/>
              </a:rPr>
              <a:t>         SWAPABLE PROJECTS</a:t>
            </a:r>
            <a:endParaRPr lang="en-US" sz="2400" dirty="0">
              <a:latin typeface="Calibri" pitchFamily="34" charset="0"/>
            </a:endParaRPr>
          </a:p>
          <a:p>
            <a:pPr marL="0" indent="0">
              <a:buNone/>
            </a:pPr>
            <a:endParaRPr lang="en-US" sz="1500" dirty="0">
              <a:latin typeface="Calibri" pitchFamily="34" charset="0"/>
            </a:endParaRPr>
          </a:p>
        </p:txBody>
      </p:sp>
      <p:graphicFrame>
        <p:nvGraphicFramePr>
          <p:cNvPr id="10" name="object 2">
            <a:extLst>
              <a:ext uri="{FF2B5EF4-FFF2-40B4-BE49-F238E27FC236}">
                <a16:creationId xmlns:a16="http://schemas.microsoft.com/office/drawing/2014/main" id="{E2B10062-EB9A-AC71-E18C-CEC1E6EB30FD}"/>
              </a:ext>
            </a:extLst>
          </p:cNvPr>
          <p:cNvGraphicFramePr>
            <a:graphicFrameLocks noGrp="1"/>
          </p:cNvGraphicFramePr>
          <p:nvPr>
            <p:extLst>
              <p:ext uri="{D42A27DB-BD31-4B8C-83A1-F6EECF244321}">
                <p14:modId xmlns:p14="http://schemas.microsoft.com/office/powerpoint/2010/main" val="2486167025"/>
              </p:ext>
            </p:extLst>
          </p:nvPr>
        </p:nvGraphicFramePr>
        <p:xfrm>
          <a:off x="129540" y="2184079"/>
          <a:ext cx="8849206" cy="2002669"/>
        </p:xfrm>
        <a:graphic>
          <a:graphicData uri="http://schemas.openxmlformats.org/drawingml/2006/table">
            <a:tbl>
              <a:tblPr firstRow="1" bandRow="1">
                <a:tableStyleId>{2D5ABB26-0587-4C30-8999-92F81FD0307C}</a:tableStyleId>
              </a:tblPr>
              <a:tblGrid>
                <a:gridCol w="731072">
                  <a:extLst>
                    <a:ext uri="{9D8B030D-6E8A-4147-A177-3AD203B41FA5}">
                      <a16:colId xmlns:a16="http://schemas.microsoft.com/office/drawing/2014/main" val="20000"/>
                    </a:ext>
                  </a:extLst>
                </a:gridCol>
                <a:gridCol w="462579">
                  <a:extLst>
                    <a:ext uri="{9D8B030D-6E8A-4147-A177-3AD203B41FA5}">
                      <a16:colId xmlns:a16="http://schemas.microsoft.com/office/drawing/2014/main" val="20001"/>
                    </a:ext>
                  </a:extLst>
                </a:gridCol>
                <a:gridCol w="2132390">
                  <a:extLst>
                    <a:ext uri="{9D8B030D-6E8A-4147-A177-3AD203B41FA5}">
                      <a16:colId xmlns:a16="http://schemas.microsoft.com/office/drawing/2014/main" val="20002"/>
                    </a:ext>
                  </a:extLst>
                </a:gridCol>
                <a:gridCol w="546264">
                  <a:extLst>
                    <a:ext uri="{9D8B030D-6E8A-4147-A177-3AD203B41FA5}">
                      <a16:colId xmlns:a16="http://schemas.microsoft.com/office/drawing/2014/main" val="20003"/>
                    </a:ext>
                  </a:extLst>
                </a:gridCol>
                <a:gridCol w="602428">
                  <a:extLst>
                    <a:ext uri="{9D8B030D-6E8A-4147-A177-3AD203B41FA5}">
                      <a16:colId xmlns:a16="http://schemas.microsoft.com/office/drawing/2014/main" val="20004"/>
                    </a:ext>
                  </a:extLst>
                </a:gridCol>
                <a:gridCol w="1398494">
                  <a:extLst>
                    <a:ext uri="{9D8B030D-6E8A-4147-A177-3AD203B41FA5}">
                      <a16:colId xmlns:a16="http://schemas.microsoft.com/office/drawing/2014/main" val="20005"/>
                    </a:ext>
                  </a:extLst>
                </a:gridCol>
                <a:gridCol w="548640">
                  <a:extLst>
                    <a:ext uri="{9D8B030D-6E8A-4147-A177-3AD203B41FA5}">
                      <a16:colId xmlns:a16="http://schemas.microsoft.com/office/drawing/2014/main" val="20006"/>
                    </a:ext>
                  </a:extLst>
                </a:gridCol>
                <a:gridCol w="828339">
                  <a:extLst>
                    <a:ext uri="{9D8B030D-6E8A-4147-A177-3AD203B41FA5}">
                      <a16:colId xmlns:a16="http://schemas.microsoft.com/office/drawing/2014/main" val="20007"/>
                    </a:ext>
                  </a:extLst>
                </a:gridCol>
                <a:gridCol w="1043492">
                  <a:extLst>
                    <a:ext uri="{9D8B030D-6E8A-4147-A177-3AD203B41FA5}">
                      <a16:colId xmlns:a16="http://schemas.microsoft.com/office/drawing/2014/main" val="20008"/>
                    </a:ext>
                  </a:extLst>
                </a:gridCol>
                <a:gridCol w="555508">
                  <a:extLst>
                    <a:ext uri="{9D8B030D-6E8A-4147-A177-3AD203B41FA5}">
                      <a16:colId xmlns:a16="http://schemas.microsoft.com/office/drawing/2014/main" val="20009"/>
                    </a:ext>
                  </a:extLst>
                </a:gridCol>
              </a:tblGrid>
              <a:tr h="493261">
                <a:tc>
                  <a:txBody>
                    <a:bodyPr/>
                    <a:lstStyle/>
                    <a:p>
                      <a:pPr>
                        <a:lnSpc>
                          <a:spcPct val="100000"/>
                        </a:lnSpc>
                      </a:pPr>
                      <a:endParaRPr sz="700">
                        <a:latin typeface="Times New Roman"/>
                        <a:cs typeface="Times New Roman"/>
                      </a:endParaRPr>
                    </a:p>
                    <a:p>
                      <a:pPr marL="227965">
                        <a:lnSpc>
                          <a:spcPct val="100000"/>
                        </a:lnSpc>
                        <a:spcBef>
                          <a:spcPts val="490"/>
                        </a:spcBef>
                      </a:pPr>
                      <a:r>
                        <a:rPr sz="700" b="1" spc="-10" dirty="0">
                          <a:latin typeface="Arial"/>
                          <a:cs typeface="Arial"/>
                        </a:rPr>
                        <a:t>COUNTY(S)</a:t>
                      </a:r>
                      <a:endParaRPr sz="700">
                        <a:latin typeface="Arial"/>
                        <a:cs typeface="Arial"/>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D9D9D9"/>
                    </a:solidFill>
                  </a:tcPr>
                </a:tc>
                <a:tc>
                  <a:txBody>
                    <a:bodyPr/>
                    <a:lstStyle/>
                    <a:p>
                      <a:pPr>
                        <a:lnSpc>
                          <a:spcPct val="100000"/>
                        </a:lnSpc>
                      </a:pPr>
                      <a:endParaRPr sz="700">
                        <a:latin typeface="Times New Roman"/>
                        <a:cs typeface="Times New Roman"/>
                      </a:endParaRPr>
                    </a:p>
                    <a:p>
                      <a:pPr marL="139700">
                        <a:lnSpc>
                          <a:spcPct val="100000"/>
                        </a:lnSpc>
                        <a:spcBef>
                          <a:spcPts val="490"/>
                        </a:spcBef>
                      </a:pPr>
                      <a:r>
                        <a:rPr sz="700" b="1" spc="-10" dirty="0">
                          <a:latin typeface="Arial"/>
                          <a:cs typeface="Arial"/>
                        </a:rPr>
                        <a:t>ROUTE/CITY</a:t>
                      </a:r>
                      <a:endParaRPr sz="700">
                        <a:latin typeface="Arial"/>
                        <a:cs typeface="Arial"/>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D9D9D9"/>
                    </a:solidFill>
                  </a:tcPr>
                </a:tc>
                <a:tc>
                  <a:txBody>
                    <a:bodyPr/>
                    <a:lstStyle/>
                    <a:p>
                      <a:pPr>
                        <a:lnSpc>
                          <a:spcPct val="100000"/>
                        </a:lnSpc>
                      </a:pPr>
                      <a:endParaRPr sz="700">
                        <a:latin typeface="Times New Roman"/>
                        <a:cs typeface="Times New Roman"/>
                      </a:endParaRPr>
                    </a:p>
                    <a:p>
                      <a:pPr algn="ctr">
                        <a:lnSpc>
                          <a:spcPct val="100000"/>
                        </a:lnSpc>
                        <a:spcBef>
                          <a:spcPts val="490"/>
                        </a:spcBef>
                      </a:pPr>
                      <a:r>
                        <a:rPr sz="700" b="1" spc="-30" dirty="0">
                          <a:latin typeface="Arial"/>
                          <a:cs typeface="Arial"/>
                        </a:rPr>
                        <a:t>DESCRIPTION</a:t>
                      </a:r>
                      <a:endParaRPr sz="700">
                        <a:latin typeface="Arial"/>
                        <a:cs typeface="Arial"/>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D9D9D9"/>
                    </a:solidFill>
                  </a:tcPr>
                </a:tc>
                <a:tc>
                  <a:txBody>
                    <a:bodyPr/>
                    <a:lstStyle/>
                    <a:p>
                      <a:pPr>
                        <a:lnSpc>
                          <a:spcPct val="100000"/>
                        </a:lnSpc>
                      </a:pPr>
                      <a:endParaRPr sz="700">
                        <a:latin typeface="Times New Roman"/>
                        <a:cs typeface="Times New Roman"/>
                      </a:endParaRPr>
                    </a:p>
                    <a:p>
                      <a:pPr marL="2540" algn="ctr">
                        <a:lnSpc>
                          <a:spcPct val="100000"/>
                        </a:lnSpc>
                        <a:spcBef>
                          <a:spcPts val="490"/>
                        </a:spcBef>
                      </a:pPr>
                      <a:r>
                        <a:rPr sz="700" b="1" spc="-20" dirty="0">
                          <a:latin typeface="Arial"/>
                          <a:cs typeface="Arial"/>
                        </a:rPr>
                        <a:t>MODE</a:t>
                      </a:r>
                      <a:endParaRPr sz="700">
                        <a:latin typeface="Arial"/>
                        <a:cs typeface="Arial"/>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D9D9D9"/>
                    </a:solidFill>
                  </a:tcPr>
                </a:tc>
                <a:tc>
                  <a:txBody>
                    <a:bodyPr/>
                    <a:lstStyle/>
                    <a:p>
                      <a:pPr>
                        <a:lnSpc>
                          <a:spcPct val="100000"/>
                        </a:lnSpc>
                      </a:pPr>
                      <a:endParaRPr sz="700">
                        <a:latin typeface="Times New Roman"/>
                        <a:cs typeface="Times New Roman"/>
                      </a:endParaRPr>
                    </a:p>
                    <a:p>
                      <a:pPr marL="3175" algn="ctr">
                        <a:lnSpc>
                          <a:spcPct val="100000"/>
                        </a:lnSpc>
                        <a:spcBef>
                          <a:spcPts val="490"/>
                        </a:spcBef>
                      </a:pPr>
                      <a:r>
                        <a:rPr sz="700" b="1" spc="-10" dirty="0">
                          <a:latin typeface="Arial"/>
                          <a:cs typeface="Arial"/>
                        </a:rPr>
                        <a:t>DIVISION(S)</a:t>
                      </a:r>
                      <a:endParaRPr sz="700">
                        <a:latin typeface="Arial"/>
                        <a:cs typeface="Arial"/>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D9D9D9"/>
                    </a:solidFill>
                  </a:tcPr>
                </a:tc>
                <a:tc>
                  <a:txBody>
                    <a:bodyPr/>
                    <a:lstStyle/>
                    <a:p>
                      <a:pPr>
                        <a:lnSpc>
                          <a:spcPct val="100000"/>
                        </a:lnSpc>
                      </a:pPr>
                      <a:endParaRPr sz="700">
                        <a:latin typeface="Times New Roman"/>
                        <a:cs typeface="Times New Roman"/>
                      </a:endParaRPr>
                    </a:p>
                    <a:p>
                      <a:pPr marL="2540" algn="ctr">
                        <a:lnSpc>
                          <a:spcPct val="100000"/>
                        </a:lnSpc>
                        <a:spcBef>
                          <a:spcPts val="490"/>
                        </a:spcBef>
                      </a:pPr>
                      <a:r>
                        <a:rPr sz="700" b="1" spc="-10" dirty="0">
                          <a:latin typeface="Arial"/>
                          <a:cs typeface="Arial"/>
                        </a:rPr>
                        <a:t>MPOs/RPOs</a:t>
                      </a:r>
                      <a:endParaRPr sz="700">
                        <a:latin typeface="Arial"/>
                        <a:cs typeface="Arial"/>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D9D9D9"/>
                    </a:solidFill>
                  </a:tcPr>
                </a:tc>
                <a:tc>
                  <a:txBody>
                    <a:bodyPr/>
                    <a:lstStyle/>
                    <a:p>
                      <a:pPr>
                        <a:lnSpc>
                          <a:spcPct val="100000"/>
                        </a:lnSpc>
                      </a:pPr>
                      <a:endParaRPr sz="700" dirty="0">
                        <a:latin typeface="Times New Roman"/>
                        <a:cs typeface="Times New Roman"/>
                      </a:endParaRPr>
                    </a:p>
                    <a:p>
                      <a:pPr marR="92710" algn="r">
                        <a:lnSpc>
                          <a:spcPct val="100000"/>
                        </a:lnSpc>
                        <a:spcBef>
                          <a:spcPts val="490"/>
                        </a:spcBef>
                      </a:pPr>
                      <a:r>
                        <a:rPr sz="700" b="1" spc="-130" dirty="0">
                          <a:latin typeface="Arial"/>
                          <a:cs typeface="Arial"/>
                        </a:rPr>
                        <a:t>PROJECT</a:t>
                      </a:r>
                      <a:r>
                        <a:rPr sz="700" b="1" spc="-40" dirty="0">
                          <a:latin typeface="Arial"/>
                          <a:cs typeface="Arial"/>
                        </a:rPr>
                        <a:t> </a:t>
                      </a:r>
                      <a:r>
                        <a:rPr sz="700" b="1" spc="-25" dirty="0">
                          <a:latin typeface="Arial"/>
                          <a:cs typeface="Arial"/>
                        </a:rPr>
                        <a:t>ID</a:t>
                      </a:r>
                      <a:endParaRPr sz="700" dirty="0">
                        <a:latin typeface="Arial"/>
                        <a:cs typeface="Arial"/>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D9D9D9"/>
                    </a:solidFill>
                  </a:tcPr>
                </a:tc>
                <a:tc>
                  <a:txBody>
                    <a:bodyPr/>
                    <a:lstStyle/>
                    <a:p>
                      <a:pPr>
                        <a:lnSpc>
                          <a:spcPct val="100000"/>
                        </a:lnSpc>
                        <a:spcBef>
                          <a:spcPts val="5"/>
                        </a:spcBef>
                      </a:pPr>
                      <a:endParaRPr sz="700">
                        <a:latin typeface="Times New Roman"/>
                        <a:cs typeface="Times New Roman"/>
                      </a:endParaRPr>
                    </a:p>
                    <a:p>
                      <a:pPr marL="243840" marR="142240" indent="-104139">
                        <a:lnSpc>
                          <a:spcPct val="105000"/>
                        </a:lnSpc>
                      </a:pPr>
                      <a:r>
                        <a:rPr sz="700" b="1" spc="-105" dirty="0">
                          <a:latin typeface="Arial"/>
                          <a:cs typeface="Arial"/>
                        </a:rPr>
                        <a:t>STI</a:t>
                      </a:r>
                      <a:r>
                        <a:rPr sz="700" b="1" spc="-40" dirty="0">
                          <a:latin typeface="Arial"/>
                          <a:cs typeface="Arial"/>
                        </a:rPr>
                        <a:t> </a:t>
                      </a:r>
                      <a:r>
                        <a:rPr sz="700" b="1" spc="-125" dirty="0">
                          <a:latin typeface="Arial"/>
                          <a:cs typeface="Arial"/>
                        </a:rPr>
                        <a:t>CATEGORY</a:t>
                      </a:r>
                      <a:r>
                        <a:rPr sz="700" b="1" spc="500" dirty="0">
                          <a:latin typeface="Arial"/>
                          <a:cs typeface="Arial"/>
                        </a:rPr>
                        <a:t> </a:t>
                      </a:r>
                      <a:r>
                        <a:rPr sz="700" b="1" spc="-10" dirty="0">
                          <a:latin typeface="Arial"/>
                          <a:cs typeface="Arial"/>
                        </a:rPr>
                        <a:t>FUNDED</a:t>
                      </a:r>
                      <a:endParaRPr sz="700">
                        <a:latin typeface="Arial"/>
                        <a:cs typeface="Arial"/>
                      </a:endParaRPr>
                    </a:p>
                  </a:txBody>
                  <a:tcPr marL="0" marR="0" marT="594"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D9D9D9"/>
                    </a:solidFill>
                  </a:tcPr>
                </a:tc>
                <a:tc>
                  <a:txBody>
                    <a:bodyPr/>
                    <a:lstStyle/>
                    <a:p>
                      <a:pPr marL="155575" marR="146050" indent="9525" algn="ctr">
                        <a:lnSpc>
                          <a:spcPct val="105000"/>
                        </a:lnSpc>
                        <a:spcBef>
                          <a:spcPts val="484"/>
                        </a:spcBef>
                      </a:pPr>
                      <a:r>
                        <a:rPr sz="700" b="1" spc="-10" dirty="0">
                          <a:latin typeface="Arial"/>
                          <a:cs typeface="Arial"/>
                        </a:rPr>
                        <a:t>CURRENT</a:t>
                      </a:r>
                      <a:r>
                        <a:rPr sz="700" b="1" spc="500" dirty="0">
                          <a:latin typeface="Arial"/>
                          <a:cs typeface="Arial"/>
                        </a:rPr>
                        <a:t> </a:t>
                      </a:r>
                      <a:r>
                        <a:rPr sz="700" b="1" spc="-85" dirty="0">
                          <a:latin typeface="Arial"/>
                          <a:cs typeface="Arial"/>
                        </a:rPr>
                        <a:t>PRIORITIZATION</a:t>
                      </a:r>
                      <a:r>
                        <a:rPr sz="700" b="1" spc="500" dirty="0">
                          <a:latin typeface="Arial"/>
                          <a:cs typeface="Arial"/>
                        </a:rPr>
                        <a:t> </a:t>
                      </a:r>
                      <a:r>
                        <a:rPr sz="700" b="1" spc="-10" dirty="0">
                          <a:latin typeface="Arial"/>
                          <a:cs typeface="Arial"/>
                        </a:rPr>
                        <a:t>STATUS</a:t>
                      </a:r>
                      <a:endParaRPr sz="700">
                        <a:latin typeface="Arial"/>
                        <a:cs typeface="Arial"/>
                      </a:endParaRPr>
                    </a:p>
                  </a:txBody>
                  <a:tcPr marL="0" marR="0" marT="5760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D9D9D9"/>
                    </a:solidFill>
                  </a:tcPr>
                </a:tc>
                <a:tc>
                  <a:txBody>
                    <a:bodyPr/>
                    <a:lstStyle/>
                    <a:p>
                      <a:pPr>
                        <a:lnSpc>
                          <a:spcPct val="100000"/>
                        </a:lnSpc>
                      </a:pPr>
                      <a:endParaRPr sz="700">
                        <a:latin typeface="Times New Roman"/>
                        <a:cs typeface="Times New Roman"/>
                      </a:endParaRPr>
                    </a:p>
                    <a:p>
                      <a:pPr marL="91440">
                        <a:lnSpc>
                          <a:spcPct val="100000"/>
                        </a:lnSpc>
                        <a:spcBef>
                          <a:spcPts val="490"/>
                        </a:spcBef>
                      </a:pPr>
                      <a:r>
                        <a:rPr sz="700" b="1" spc="-114" dirty="0">
                          <a:latin typeface="Arial"/>
                          <a:cs typeface="Arial"/>
                        </a:rPr>
                        <a:t>TOTAL</a:t>
                      </a:r>
                      <a:r>
                        <a:rPr sz="700" b="1" spc="-30" dirty="0">
                          <a:latin typeface="Arial"/>
                          <a:cs typeface="Arial"/>
                        </a:rPr>
                        <a:t> </a:t>
                      </a:r>
                      <a:r>
                        <a:rPr sz="700" b="1" spc="-100" dirty="0">
                          <a:latin typeface="Arial"/>
                          <a:cs typeface="Arial"/>
                        </a:rPr>
                        <a:t>STI</a:t>
                      </a:r>
                      <a:r>
                        <a:rPr sz="700" b="1" spc="-45" dirty="0">
                          <a:latin typeface="Arial"/>
                          <a:cs typeface="Arial"/>
                        </a:rPr>
                        <a:t> </a:t>
                      </a:r>
                      <a:r>
                        <a:rPr sz="700" b="1" spc="-10" dirty="0">
                          <a:latin typeface="Arial"/>
                          <a:cs typeface="Arial"/>
                        </a:rPr>
                        <a:t>FUNDS</a:t>
                      </a:r>
                      <a:endParaRPr sz="700">
                        <a:latin typeface="Arial"/>
                        <a:cs typeface="Arial"/>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D9D9D9"/>
                    </a:solidFill>
                  </a:tcPr>
                </a:tc>
                <a:extLst>
                  <a:ext uri="{0D108BD9-81ED-4DB2-BD59-A6C34878D82A}">
                    <a16:rowId xmlns:a16="http://schemas.microsoft.com/office/drawing/2014/main" val="10000"/>
                  </a:ext>
                </a:extLst>
              </a:tr>
              <a:tr h="216747">
                <a:tc>
                  <a:txBody>
                    <a:bodyPr/>
                    <a:lstStyle/>
                    <a:p>
                      <a:pPr marL="19685">
                        <a:lnSpc>
                          <a:spcPct val="100000"/>
                        </a:lnSpc>
                        <a:spcBef>
                          <a:spcPts val="400"/>
                        </a:spcBef>
                      </a:pPr>
                      <a:r>
                        <a:rPr sz="700" spc="-10" dirty="0">
                          <a:latin typeface="Arial"/>
                          <a:cs typeface="Arial"/>
                        </a:rPr>
                        <a:t>JOHNSTON</a:t>
                      </a:r>
                      <a:endParaRPr sz="700">
                        <a:latin typeface="Arial"/>
                        <a:cs typeface="Arial"/>
                      </a:endParaRPr>
                    </a:p>
                  </a:txBody>
                  <a:tcPr marL="0" marR="0" marT="47506"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9685">
                        <a:lnSpc>
                          <a:spcPct val="100000"/>
                        </a:lnSpc>
                        <a:spcBef>
                          <a:spcPts val="400"/>
                        </a:spcBef>
                      </a:pPr>
                      <a:r>
                        <a:rPr sz="700" spc="-35" dirty="0">
                          <a:latin typeface="Arial"/>
                          <a:cs typeface="Arial"/>
                        </a:rPr>
                        <a:t>I-95</a:t>
                      </a:r>
                      <a:endParaRPr sz="700">
                        <a:latin typeface="Arial"/>
                        <a:cs typeface="Arial"/>
                      </a:endParaRPr>
                    </a:p>
                  </a:txBody>
                  <a:tcPr marL="0" marR="0" marT="47506"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9685">
                        <a:lnSpc>
                          <a:spcPct val="100000"/>
                        </a:lnSpc>
                        <a:spcBef>
                          <a:spcPts val="400"/>
                        </a:spcBef>
                      </a:pPr>
                      <a:r>
                        <a:rPr sz="700" spc="-150" dirty="0">
                          <a:latin typeface="Arial"/>
                          <a:cs typeface="Arial"/>
                        </a:rPr>
                        <a:t>SR</a:t>
                      </a:r>
                      <a:r>
                        <a:rPr sz="700" spc="-50" dirty="0">
                          <a:latin typeface="Arial"/>
                          <a:cs typeface="Arial"/>
                        </a:rPr>
                        <a:t> </a:t>
                      </a:r>
                      <a:r>
                        <a:rPr sz="700" spc="-25" dirty="0">
                          <a:latin typeface="Arial"/>
                          <a:cs typeface="Arial"/>
                        </a:rPr>
                        <a:t>1007</a:t>
                      </a:r>
                      <a:r>
                        <a:rPr sz="700" spc="-15" dirty="0">
                          <a:latin typeface="Arial"/>
                          <a:cs typeface="Arial"/>
                        </a:rPr>
                        <a:t> </a:t>
                      </a:r>
                      <a:r>
                        <a:rPr sz="700" spc="-105" dirty="0">
                          <a:latin typeface="Arial"/>
                          <a:cs typeface="Arial"/>
                        </a:rPr>
                        <a:t>(BROGDEN</a:t>
                      </a:r>
                      <a:r>
                        <a:rPr sz="700" spc="-55" dirty="0">
                          <a:latin typeface="Arial"/>
                          <a:cs typeface="Arial"/>
                        </a:rPr>
                        <a:t> </a:t>
                      </a:r>
                      <a:r>
                        <a:rPr sz="700" spc="-80" dirty="0">
                          <a:latin typeface="Arial"/>
                          <a:cs typeface="Arial"/>
                        </a:rPr>
                        <a:t>ROAD).</a:t>
                      </a:r>
                      <a:r>
                        <a:rPr sz="700" spc="120" dirty="0">
                          <a:latin typeface="Arial"/>
                          <a:cs typeface="Arial"/>
                        </a:rPr>
                        <a:t> </a:t>
                      </a:r>
                      <a:r>
                        <a:rPr sz="700" spc="-90" dirty="0">
                          <a:latin typeface="Arial"/>
                          <a:cs typeface="Arial"/>
                        </a:rPr>
                        <a:t>IMPROVE</a:t>
                      </a:r>
                      <a:r>
                        <a:rPr sz="700" spc="-75" dirty="0">
                          <a:latin typeface="Arial"/>
                          <a:cs typeface="Arial"/>
                        </a:rPr>
                        <a:t> </a:t>
                      </a:r>
                      <a:r>
                        <a:rPr sz="700" spc="-35" dirty="0">
                          <a:latin typeface="Arial"/>
                          <a:cs typeface="Arial"/>
                        </a:rPr>
                        <a:t>INTERCHANGE.</a:t>
                      </a:r>
                      <a:endParaRPr sz="700">
                        <a:latin typeface="Arial"/>
                        <a:cs typeface="Arial"/>
                      </a:endParaRPr>
                    </a:p>
                  </a:txBody>
                  <a:tcPr marL="0" marR="0" marT="47506"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2540" algn="ctr">
                        <a:lnSpc>
                          <a:spcPct val="100000"/>
                        </a:lnSpc>
                        <a:spcBef>
                          <a:spcPts val="400"/>
                        </a:spcBef>
                      </a:pPr>
                      <a:r>
                        <a:rPr sz="700" spc="-10" dirty="0">
                          <a:latin typeface="Arial"/>
                          <a:cs typeface="Arial"/>
                        </a:rPr>
                        <a:t>HIGHWAY</a:t>
                      </a:r>
                      <a:endParaRPr sz="700">
                        <a:latin typeface="Arial"/>
                        <a:cs typeface="Arial"/>
                      </a:endParaRPr>
                    </a:p>
                  </a:txBody>
                  <a:tcPr marL="0" marR="0" marT="47506"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R="3175" algn="ctr">
                        <a:lnSpc>
                          <a:spcPct val="100000"/>
                        </a:lnSpc>
                        <a:spcBef>
                          <a:spcPts val="400"/>
                        </a:spcBef>
                      </a:pPr>
                      <a:r>
                        <a:rPr sz="700" dirty="0">
                          <a:latin typeface="Arial"/>
                          <a:cs typeface="Arial"/>
                        </a:rPr>
                        <a:t>4</a:t>
                      </a:r>
                      <a:endParaRPr sz="700">
                        <a:latin typeface="Arial"/>
                        <a:cs typeface="Arial"/>
                      </a:endParaRPr>
                    </a:p>
                  </a:txBody>
                  <a:tcPr marL="0" marR="0" marT="47506"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9685">
                        <a:lnSpc>
                          <a:spcPct val="100000"/>
                        </a:lnSpc>
                        <a:spcBef>
                          <a:spcPts val="400"/>
                        </a:spcBef>
                      </a:pPr>
                      <a:r>
                        <a:rPr sz="700" spc="-114" dirty="0">
                          <a:latin typeface="Arial"/>
                          <a:cs typeface="Arial"/>
                        </a:rPr>
                        <a:t>UPPER</a:t>
                      </a:r>
                      <a:r>
                        <a:rPr sz="700" spc="-40" dirty="0">
                          <a:latin typeface="Arial"/>
                          <a:cs typeface="Arial"/>
                        </a:rPr>
                        <a:t> </a:t>
                      </a:r>
                      <a:r>
                        <a:rPr sz="700" spc="-120" dirty="0">
                          <a:latin typeface="Arial"/>
                          <a:cs typeface="Arial"/>
                        </a:rPr>
                        <a:t>COASTAL</a:t>
                      </a:r>
                      <a:r>
                        <a:rPr sz="700" spc="-5" dirty="0">
                          <a:latin typeface="Arial"/>
                          <a:cs typeface="Arial"/>
                        </a:rPr>
                        <a:t> </a:t>
                      </a:r>
                      <a:r>
                        <a:rPr sz="700" spc="-75" dirty="0">
                          <a:latin typeface="Arial"/>
                          <a:cs typeface="Arial"/>
                        </a:rPr>
                        <a:t>PLAIN</a:t>
                      </a:r>
                      <a:r>
                        <a:rPr sz="700" spc="-50" dirty="0">
                          <a:latin typeface="Arial"/>
                          <a:cs typeface="Arial"/>
                        </a:rPr>
                        <a:t> </a:t>
                      </a:r>
                      <a:r>
                        <a:rPr sz="700" spc="-25" dirty="0">
                          <a:latin typeface="Arial"/>
                          <a:cs typeface="Arial"/>
                        </a:rPr>
                        <a:t>RPO</a:t>
                      </a:r>
                      <a:endParaRPr sz="700">
                        <a:latin typeface="Arial"/>
                        <a:cs typeface="Arial"/>
                      </a:endParaRPr>
                    </a:p>
                  </a:txBody>
                  <a:tcPr marL="0" marR="0" marT="47506"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79705">
                        <a:lnSpc>
                          <a:spcPct val="100000"/>
                        </a:lnSpc>
                        <a:spcBef>
                          <a:spcPts val="400"/>
                        </a:spcBef>
                      </a:pPr>
                      <a:r>
                        <a:rPr sz="700" spc="-35" dirty="0">
                          <a:latin typeface="Arial"/>
                          <a:cs typeface="Arial"/>
                        </a:rPr>
                        <a:t>I-</a:t>
                      </a:r>
                      <a:r>
                        <a:rPr sz="700" spc="-20" dirty="0">
                          <a:latin typeface="Arial"/>
                          <a:cs typeface="Arial"/>
                        </a:rPr>
                        <a:t>6061</a:t>
                      </a:r>
                      <a:endParaRPr sz="700">
                        <a:latin typeface="Arial"/>
                        <a:cs typeface="Arial"/>
                      </a:endParaRPr>
                    </a:p>
                  </a:txBody>
                  <a:tcPr marL="0" marR="0" marT="47506"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63830">
                        <a:lnSpc>
                          <a:spcPct val="100000"/>
                        </a:lnSpc>
                        <a:spcBef>
                          <a:spcPts val="400"/>
                        </a:spcBef>
                      </a:pPr>
                      <a:r>
                        <a:rPr sz="700" spc="-100" dirty="0">
                          <a:latin typeface="Arial"/>
                          <a:cs typeface="Arial"/>
                        </a:rPr>
                        <a:t>NOT</a:t>
                      </a:r>
                      <a:r>
                        <a:rPr sz="700" spc="-70" dirty="0">
                          <a:latin typeface="Arial"/>
                          <a:cs typeface="Arial"/>
                        </a:rPr>
                        <a:t> </a:t>
                      </a:r>
                      <a:r>
                        <a:rPr sz="700" spc="-10" dirty="0">
                          <a:latin typeface="Arial"/>
                          <a:cs typeface="Arial"/>
                        </a:rPr>
                        <a:t>FUNDED</a:t>
                      </a:r>
                      <a:endParaRPr sz="700">
                        <a:latin typeface="Arial"/>
                        <a:cs typeface="Arial"/>
                      </a:endParaRPr>
                    </a:p>
                  </a:txBody>
                  <a:tcPr marL="0" marR="0" marT="47506"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gn="ctr">
                        <a:lnSpc>
                          <a:spcPct val="100000"/>
                        </a:lnSpc>
                        <a:spcBef>
                          <a:spcPts val="400"/>
                        </a:spcBef>
                      </a:pPr>
                      <a:r>
                        <a:rPr sz="700" spc="-65" dirty="0">
                          <a:latin typeface="Arial"/>
                          <a:cs typeface="Arial"/>
                        </a:rPr>
                        <a:t>WILL</a:t>
                      </a:r>
                      <a:r>
                        <a:rPr sz="700" spc="-20" dirty="0">
                          <a:latin typeface="Arial"/>
                          <a:cs typeface="Arial"/>
                        </a:rPr>
                        <a:t> </a:t>
                      </a:r>
                      <a:r>
                        <a:rPr sz="700" spc="-120" dirty="0">
                          <a:latin typeface="Arial"/>
                          <a:cs typeface="Arial"/>
                        </a:rPr>
                        <a:t>BE</a:t>
                      </a:r>
                      <a:r>
                        <a:rPr sz="700" spc="-75" dirty="0">
                          <a:latin typeface="Arial"/>
                          <a:cs typeface="Arial"/>
                        </a:rPr>
                        <a:t> </a:t>
                      </a:r>
                      <a:r>
                        <a:rPr sz="700" spc="-65" dirty="0">
                          <a:latin typeface="Arial"/>
                          <a:cs typeface="Arial"/>
                        </a:rPr>
                        <a:t>REPRIORITIZED</a:t>
                      </a:r>
                      <a:endParaRPr sz="700">
                        <a:latin typeface="Arial"/>
                        <a:cs typeface="Arial"/>
                      </a:endParaRPr>
                    </a:p>
                  </a:txBody>
                  <a:tcPr marL="0" marR="0" marT="47506"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R="12065" algn="r">
                        <a:lnSpc>
                          <a:spcPct val="100000"/>
                        </a:lnSpc>
                        <a:spcBef>
                          <a:spcPts val="400"/>
                        </a:spcBef>
                      </a:pPr>
                      <a:r>
                        <a:rPr sz="700" spc="-10" dirty="0">
                          <a:latin typeface="Arial"/>
                          <a:cs typeface="Arial"/>
                        </a:rPr>
                        <a:t>$20,400,000</a:t>
                      </a:r>
                      <a:endParaRPr sz="700">
                        <a:latin typeface="Arial"/>
                        <a:cs typeface="Arial"/>
                      </a:endParaRPr>
                    </a:p>
                  </a:txBody>
                  <a:tcPr marL="0" marR="0" marT="47506"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extLst>
                  <a:ext uri="{0D108BD9-81ED-4DB2-BD59-A6C34878D82A}">
                    <a16:rowId xmlns:a16="http://schemas.microsoft.com/office/drawing/2014/main" val="10001"/>
                  </a:ext>
                </a:extLst>
              </a:tr>
              <a:tr h="216747">
                <a:tc>
                  <a:txBody>
                    <a:bodyPr/>
                    <a:lstStyle/>
                    <a:p>
                      <a:pPr marL="19685">
                        <a:lnSpc>
                          <a:spcPct val="100000"/>
                        </a:lnSpc>
                        <a:spcBef>
                          <a:spcPts val="400"/>
                        </a:spcBef>
                      </a:pPr>
                      <a:r>
                        <a:rPr sz="700" spc="-10" dirty="0">
                          <a:latin typeface="Arial"/>
                          <a:cs typeface="Arial"/>
                        </a:rPr>
                        <a:t>JOHNSTON</a:t>
                      </a:r>
                      <a:endParaRPr sz="700">
                        <a:latin typeface="Arial"/>
                        <a:cs typeface="Arial"/>
                      </a:endParaRPr>
                    </a:p>
                  </a:txBody>
                  <a:tcPr marL="0" marR="0" marT="47506"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9685">
                        <a:lnSpc>
                          <a:spcPct val="100000"/>
                        </a:lnSpc>
                        <a:spcBef>
                          <a:spcPts val="400"/>
                        </a:spcBef>
                      </a:pPr>
                      <a:r>
                        <a:rPr sz="700" spc="-35" dirty="0">
                          <a:latin typeface="Arial"/>
                          <a:cs typeface="Arial"/>
                        </a:rPr>
                        <a:t>I-95</a:t>
                      </a:r>
                      <a:endParaRPr sz="700">
                        <a:latin typeface="Arial"/>
                        <a:cs typeface="Arial"/>
                      </a:endParaRPr>
                    </a:p>
                  </a:txBody>
                  <a:tcPr marL="0" marR="0" marT="47506"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9685">
                        <a:lnSpc>
                          <a:spcPct val="100000"/>
                        </a:lnSpc>
                        <a:spcBef>
                          <a:spcPts val="400"/>
                        </a:spcBef>
                      </a:pPr>
                      <a:r>
                        <a:rPr sz="700" spc="-150" dirty="0">
                          <a:latin typeface="Arial"/>
                          <a:cs typeface="Arial"/>
                        </a:rPr>
                        <a:t>SR</a:t>
                      </a:r>
                      <a:r>
                        <a:rPr sz="700" spc="-40" dirty="0">
                          <a:latin typeface="Arial"/>
                          <a:cs typeface="Arial"/>
                        </a:rPr>
                        <a:t> </a:t>
                      </a:r>
                      <a:r>
                        <a:rPr sz="700" spc="-25" dirty="0">
                          <a:latin typeface="Arial"/>
                          <a:cs typeface="Arial"/>
                        </a:rPr>
                        <a:t>2339</a:t>
                      </a:r>
                      <a:r>
                        <a:rPr sz="700" spc="-5" dirty="0">
                          <a:latin typeface="Arial"/>
                          <a:cs typeface="Arial"/>
                        </a:rPr>
                        <a:t> </a:t>
                      </a:r>
                      <a:r>
                        <a:rPr sz="700" spc="-110" dirty="0">
                          <a:latin typeface="Arial"/>
                          <a:cs typeface="Arial"/>
                        </a:rPr>
                        <a:t>(BAGLEY</a:t>
                      </a:r>
                      <a:r>
                        <a:rPr sz="700" spc="-70" dirty="0">
                          <a:latin typeface="Arial"/>
                          <a:cs typeface="Arial"/>
                        </a:rPr>
                        <a:t> </a:t>
                      </a:r>
                      <a:r>
                        <a:rPr sz="700" spc="-85" dirty="0">
                          <a:latin typeface="Arial"/>
                          <a:cs typeface="Arial"/>
                        </a:rPr>
                        <a:t>ROAD).</a:t>
                      </a:r>
                      <a:r>
                        <a:rPr sz="700" spc="-15" dirty="0">
                          <a:latin typeface="Arial"/>
                          <a:cs typeface="Arial"/>
                        </a:rPr>
                        <a:t> </a:t>
                      </a:r>
                      <a:r>
                        <a:rPr sz="700" spc="-90" dirty="0">
                          <a:latin typeface="Arial"/>
                          <a:cs typeface="Arial"/>
                        </a:rPr>
                        <a:t>IMPROVE</a:t>
                      </a:r>
                      <a:r>
                        <a:rPr sz="700" spc="-70" dirty="0">
                          <a:latin typeface="Arial"/>
                          <a:cs typeface="Arial"/>
                        </a:rPr>
                        <a:t> </a:t>
                      </a:r>
                      <a:r>
                        <a:rPr sz="700" spc="-35" dirty="0">
                          <a:latin typeface="Arial"/>
                          <a:cs typeface="Arial"/>
                        </a:rPr>
                        <a:t>INTERCHANGE.</a:t>
                      </a:r>
                      <a:endParaRPr sz="700">
                        <a:latin typeface="Arial"/>
                        <a:cs typeface="Arial"/>
                      </a:endParaRPr>
                    </a:p>
                  </a:txBody>
                  <a:tcPr marL="0" marR="0" marT="47506"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2540" algn="ctr">
                        <a:lnSpc>
                          <a:spcPct val="100000"/>
                        </a:lnSpc>
                        <a:spcBef>
                          <a:spcPts val="400"/>
                        </a:spcBef>
                      </a:pPr>
                      <a:r>
                        <a:rPr sz="700" spc="-10" dirty="0">
                          <a:latin typeface="Arial"/>
                          <a:cs typeface="Arial"/>
                        </a:rPr>
                        <a:t>HIGHWAY</a:t>
                      </a:r>
                      <a:endParaRPr sz="700">
                        <a:latin typeface="Arial"/>
                        <a:cs typeface="Arial"/>
                      </a:endParaRPr>
                    </a:p>
                  </a:txBody>
                  <a:tcPr marL="0" marR="0" marT="47506"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R="3175" algn="ctr">
                        <a:lnSpc>
                          <a:spcPct val="100000"/>
                        </a:lnSpc>
                        <a:spcBef>
                          <a:spcPts val="400"/>
                        </a:spcBef>
                      </a:pPr>
                      <a:r>
                        <a:rPr sz="700" dirty="0">
                          <a:latin typeface="Arial"/>
                          <a:cs typeface="Arial"/>
                        </a:rPr>
                        <a:t>4</a:t>
                      </a:r>
                      <a:endParaRPr sz="700">
                        <a:latin typeface="Arial"/>
                        <a:cs typeface="Arial"/>
                      </a:endParaRPr>
                    </a:p>
                  </a:txBody>
                  <a:tcPr marL="0" marR="0" marT="47506"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9685">
                        <a:lnSpc>
                          <a:spcPct val="100000"/>
                        </a:lnSpc>
                        <a:spcBef>
                          <a:spcPts val="400"/>
                        </a:spcBef>
                      </a:pPr>
                      <a:r>
                        <a:rPr sz="700" spc="-114" dirty="0">
                          <a:latin typeface="Arial"/>
                          <a:cs typeface="Arial"/>
                        </a:rPr>
                        <a:t>UPPER</a:t>
                      </a:r>
                      <a:r>
                        <a:rPr sz="700" spc="-40" dirty="0">
                          <a:latin typeface="Arial"/>
                          <a:cs typeface="Arial"/>
                        </a:rPr>
                        <a:t> </a:t>
                      </a:r>
                      <a:r>
                        <a:rPr sz="700" spc="-120" dirty="0">
                          <a:latin typeface="Arial"/>
                          <a:cs typeface="Arial"/>
                        </a:rPr>
                        <a:t>COASTAL</a:t>
                      </a:r>
                      <a:r>
                        <a:rPr sz="700" spc="-5" dirty="0">
                          <a:latin typeface="Arial"/>
                          <a:cs typeface="Arial"/>
                        </a:rPr>
                        <a:t> </a:t>
                      </a:r>
                      <a:r>
                        <a:rPr sz="700" spc="-75" dirty="0">
                          <a:latin typeface="Arial"/>
                          <a:cs typeface="Arial"/>
                        </a:rPr>
                        <a:t>PLAIN</a:t>
                      </a:r>
                      <a:r>
                        <a:rPr sz="700" spc="-50" dirty="0">
                          <a:latin typeface="Arial"/>
                          <a:cs typeface="Arial"/>
                        </a:rPr>
                        <a:t> </a:t>
                      </a:r>
                      <a:r>
                        <a:rPr sz="700" spc="-25" dirty="0">
                          <a:latin typeface="Arial"/>
                          <a:cs typeface="Arial"/>
                        </a:rPr>
                        <a:t>RPO</a:t>
                      </a:r>
                      <a:endParaRPr sz="700">
                        <a:latin typeface="Arial"/>
                        <a:cs typeface="Arial"/>
                      </a:endParaRPr>
                    </a:p>
                  </a:txBody>
                  <a:tcPr marL="0" marR="0" marT="47506"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79705">
                        <a:lnSpc>
                          <a:spcPct val="100000"/>
                        </a:lnSpc>
                        <a:spcBef>
                          <a:spcPts val="400"/>
                        </a:spcBef>
                      </a:pPr>
                      <a:r>
                        <a:rPr sz="700" spc="-35" dirty="0">
                          <a:latin typeface="Arial"/>
                          <a:cs typeface="Arial"/>
                        </a:rPr>
                        <a:t>I-</a:t>
                      </a:r>
                      <a:r>
                        <a:rPr sz="700" spc="-20" dirty="0">
                          <a:latin typeface="Arial"/>
                          <a:cs typeface="Arial"/>
                        </a:rPr>
                        <a:t>6062</a:t>
                      </a:r>
                      <a:endParaRPr sz="700">
                        <a:latin typeface="Arial"/>
                        <a:cs typeface="Arial"/>
                      </a:endParaRPr>
                    </a:p>
                  </a:txBody>
                  <a:tcPr marL="0" marR="0" marT="47506"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63830">
                        <a:lnSpc>
                          <a:spcPct val="100000"/>
                        </a:lnSpc>
                        <a:spcBef>
                          <a:spcPts val="400"/>
                        </a:spcBef>
                      </a:pPr>
                      <a:r>
                        <a:rPr sz="700" spc="-100" dirty="0">
                          <a:latin typeface="Arial"/>
                          <a:cs typeface="Arial"/>
                        </a:rPr>
                        <a:t>NOT</a:t>
                      </a:r>
                      <a:r>
                        <a:rPr sz="700" spc="-70" dirty="0">
                          <a:latin typeface="Arial"/>
                          <a:cs typeface="Arial"/>
                        </a:rPr>
                        <a:t> </a:t>
                      </a:r>
                      <a:r>
                        <a:rPr sz="700" spc="-10" dirty="0">
                          <a:latin typeface="Arial"/>
                          <a:cs typeface="Arial"/>
                        </a:rPr>
                        <a:t>FUNDED</a:t>
                      </a:r>
                      <a:endParaRPr sz="700">
                        <a:latin typeface="Arial"/>
                        <a:cs typeface="Arial"/>
                      </a:endParaRPr>
                    </a:p>
                  </a:txBody>
                  <a:tcPr marL="0" marR="0" marT="47506"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gn="ctr">
                        <a:lnSpc>
                          <a:spcPct val="100000"/>
                        </a:lnSpc>
                        <a:spcBef>
                          <a:spcPts val="400"/>
                        </a:spcBef>
                      </a:pPr>
                      <a:r>
                        <a:rPr sz="700" spc="-65" dirty="0">
                          <a:latin typeface="Arial"/>
                          <a:cs typeface="Arial"/>
                        </a:rPr>
                        <a:t>WILL</a:t>
                      </a:r>
                      <a:r>
                        <a:rPr sz="700" spc="-20" dirty="0">
                          <a:latin typeface="Arial"/>
                          <a:cs typeface="Arial"/>
                        </a:rPr>
                        <a:t> </a:t>
                      </a:r>
                      <a:r>
                        <a:rPr sz="700" spc="-120" dirty="0">
                          <a:latin typeface="Arial"/>
                          <a:cs typeface="Arial"/>
                        </a:rPr>
                        <a:t>BE</a:t>
                      </a:r>
                      <a:r>
                        <a:rPr sz="700" spc="-75" dirty="0">
                          <a:latin typeface="Arial"/>
                          <a:cs typeface="Arial"/>
                        </a:rPr>
                        <a:t> </a:t>
                      </a:r>
                      <a:r>
                        <a:rPr sz="700" spc="-65" dirty="0">
                          <a:latin typeface="Arial"/>
                          <a:cs typeface="Arial"/>
                        </a:rPr>
                        <a:t>REPRIORITIZED</a:t>
                      </a:r>
                      <a:endParaRPr sz="700">
                        <a:latin typeface="Arial"/>
                        <a:cs typeface="Arial"/>
                      </a:endParaRPr>
                    </a:p>
                  </a:txBody>
                  <a:tcPr marL="0" marR="0" marT="47506"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R="12065" algn="r">
                        <a:lnSpc>
                          <a:spcPct val="100000"/>
                        </a:lnSpc>
                        <a:spcBef>
                          <a:spcPts val="400"/>
                        </a:spcBef>
                      </a:pPr>
                      <a:r>
                        <a:rPr sz="700" spc="-10" dirty="0">
                          <a:latin typeface="Arial"/>
                          <a:cs typeface="Arial"/>
                        </a:rPr>
                        <a:t>$23,900,000</a:t>
                      </a:r>
                      <a:endParaRPr sz="700">
                        <a:latin typeface="Arial"/>
                        <a:cs typeface="Arial"/>
                      </a:endParaRPr>
                    </a:p>
                  </a:txBody>
                  <a:tcPr marL="0" marR="0" marT="47506"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extLst>
                  <a:ext uri="{0D108BD9-81ED-4DB2-BD59-A6C34878D82A}">
                    <a16:rowId xmlns:a16="http://schemas.microsoft.com/office/drawing/2014/main" val="10002"/>
                  </a:ext>
                </a:extLst>
              </a:tr>
              <a:tr h="216747">
                <a:tc>
                  <a:txBody>
                    <a:bodyPr/>
                    <a:lstStyle/>
                    <a:p>
                      <a:pPr marL="19685">
                        <a:lnSpc>
                          <a:spcPct val="100000"/>
                        </a:lnSpc>
                        <a:spcBef>
                          <a:spcPts val="400"/>
                        </a:spcBef>
                      </a:pPr>
                      <a:r>
                        <a:rPr sz="700" spc="-10" dirty="0">
                          <a:latin typeface="Arial"/>
                          <a:cs typeface="Arial"/>
                        </a:rPr>
                        <a:t>JOHNSTON</a:t>
                      </a:r>
                      <a:endParaRPr sz="700">
                        <a:latin typeface="Arial"/>
                        <a:cs typeface="Arial"/>
                      </a:endParaRPr>
                    </a:p>
                  </a:txBody>
                  <a:tcPr marL="0" marR="0" marT="47506"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9685">
                        <a:lnSpc>
                          <a:spcPct val="100000"/>
                        </a:lnSpc>
                        <a:spcBef>
                          <a:spcPts val="400"/>
                        </a:spcBef>
                      </a:pPr>
                      <a:r>
                        <a:rPr sz="700" spc="-114" dirty="0">
                          <a:latin typeface="Arial"/>
                          <a:cs typeface="Arial"/>
                        </a:rPr>
                        <a:t>NC</a:t>
                      </a:r>
                      <a:r>
                        <a:rPr sz="700" spc="-45" dirty="0">
                          <a:latin typeface="Arial"/>
                          <a:cs typeface="Arial"/>
                        </a:rPr>
                        <a:t> </a:t>
                      </a:r>
                      <a:r>
                        <a:rPr sz="700" spc="-25" dirty="0">
                          <a:latin typeface="Arial"/>
                          <a:cs typeface="Arial"/>
                        </a:rPr>
                        <a:t>242</a:t>
                      </a:r>
                      <a:endParaRPr sz="700">
                        <a:latin typeface="Arial"/>
                        <a:cs typeface="Arial"/>
                      </a:endParaRPr>
                    </a:p>
                  </a:txBody>
                  <a:tcPr marL="0" marR="0" marT="47506"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9685">
                        <a:lnSpc>
                          <a:spcPct val="100000"/>
                        </a:lnSpc>
                        <a:spcBef>
                          <a:spcPts val="400"/>
                        </a:spcBef>
                      </a:pPr>
                      <a:r>
                        <a:rPr sz="700" spc="-150" dirty="0">
                          <a:latin typeface="Arial"/>
                          <a:cs typeface="Arial"/>
                        </a:rPr>
                        <a:t>SR</a:t>
                      </a:r>
                      <a:r>
                        <a:rPr sz="700" spc="-40" dirty="0">
                          <a:latin typeface="Arial"/>
                          <a:cs typeface="Arial"/>
                        </a:rPr>
                        <a:t> </a:t>
                      </a:r>
                      <a:r>
                        <a:rPr sz="700" spc="-25" dirty="0">
                          <a:latin typeface="Arial"/>
                          <a:cs typeface="Arial"/>
                        </a:rPr>
                        <a:t>1168</a:t>
                      </a:r>
                      <a:r>
                        <a:rPr sz="700" spc="-10" dirty="0">
                          <a:latin typeface="Arial"/>
                          <a:cs typeface="Arial"/>
                        </a:rPr>
                        <a:t> </a:t>
                      </a:r>
                      <a:r>
                        <a:rPr sz="700" spc="-114" dirty="0">
                          <a:latin typeface="Arial"/>
                          <a:cs typeface="Arial"/>
                        </a:rPr>
                        <a:t>(TARHEEL</a:t>
                      </a:r>
                      <a:r>
                        <a:rPr sz="700" spc="-15" dirty="0">
                          <a:latin typeface="Arial"/>
                          <a:cs typeface="Arial"/>
                        </a:rPr>
                        <a:t> </a:t>
                      </a:r>
                      <a:r>
                        <a:rPr sz="700" spc="-95" dirty="0">
                          <a:latin typeface="Arial"/>
                          <a:cs typeface="Arial"/>
                        </a:rPr>
                        <a:t>ROAD)</a:t>
                      </a:r>
                      <a:r>
                        <a:rPr sz="700" spc="-65" dirty="0">
                          <a:latin typeface="Arial"/>
                          <a:cs typeface="Arial"/>
                        </a:rPr>
                        <a:t> </a:t>
                      </a:r>
                      <a:r>
                        <a:rPr sz="700" spc="-110" dirty="0">
                          <a:latin typeface="Arial"/>
                          <a:cs typeface="Arial"/>
                        </a:rPr>
                        <a:t>TO</a:t>
                      </a:r>
                      <a:r>
                        <a:rPr sz="700" spc="-65" dirty="0">
                          <a:latin typeface="Arial"/>
                          <a:cs typeface="Arial"/>
                        </a:rPr>
                        <a:t> </a:t>
                      </a:r>
                      <a:r>
                        <a:rPr sz="700" spc="-35" dirty="0">
                          <a:latin typeface="Arial"/>
                          <a:cs typeface="Arial"/>
                        </a:rPr>
                        <a:t>I-</a:t>
                      </a:r>
                      <a:r>
                        <a:rPr sz="700" spc="-25" dirty="0">
                          <a:latin typeface="Arial"/>
                          <a:cs typeface="Arial"/>
                        </a:rPr>
                        <a:t>40.</a:t>
                      </a:r>
                      <a:r>
                        <a:rPr sz="700" spc="-20" dirty="0">
                          <a:latin typeface="Arial"/>
                          <a:cs typeface="Arial"/>
                        </a:rPr>
                        <a:t> </a:t>
                      </a:r>
                      <a:r>
                        <a:rPr sz="700" spc="-75" dirty="0">
                          <a:latin typeface="Arial"/>
                          <a:cs typeface="Arial"/>
                        </a:rPr>
                        <a:t>WIDEN</a:t>
                      </a:r>
                      <a:r>
                        <a:rPr sz="700" spc="-50" dirty="0">
                          <a:latin typeface="Arial"/>
                          <a:cs typeface="Arial"/>
                        </a:rPr>
                        <a:t> </a:t>
                      </a:r>
                      <a:r>
                        <a:rPr sz="700" spc="-10" dirty="0">
                          <a:latin typeface="Arial"/>
                          <a:cs typeface="Arial"/>
                        </a:rPr>
                        <a:t>ROADWAY.</a:t>
                      </a:r>
                      <a:endParaRPr sz="700">
                        <a:latin typeface="Arial"/>
                        <a:cs typeface="Arial"/>
                      </a:endParaRPr>
                    </a:p>
                  </a:txBody>
                  <a:tcPr marL="0" marR="0" marT="47506"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2540" algn="ctr">
                        <a:lnSpc>
                          <a:spcPct val="100000"/>
                        </a:lnSpc>
                        <a:spcBef>
                          <a:spcPts val="400"/>
                        </a:spcBef>
                      </a:pPr>
                      <a:r>
                        <a:rPr sz="700" spc="-10" dirty="0">
                          <a:latin typeface="Arial"/>
                          <a:cs typeface="Arial"/>
                        </a:rPr>
                        <a:t>HIGHWAY</a:t>
                      </a:r>
                      <a:endParaRPr sz="700">
                        <a:latin typeface="Arial"/>
                        <a:cs typeface="Arial"/>
                      </a:endParaRPr>
                    </a:p>
                  </a:txBody>
                  <a:tcPr marL="0" marR="0" marT="47506"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R="3175" algn="ctr">
                        <a:lnSpc>
                          <a:spcPct val="100000"/>
                        </a:lnSpc>
                        <a:spcBef>
                          <a:spcPts val="400"/>
                        </a:spcBef>
                      </a:pPr>
                      <a:r>
                        <a:rPr sz="700" dirty="0">
                          <a:latin typeface="Arial"/>
                          <a:cs typeface="Arial"/>
                        </a:rPr>
                        <a:t>4</a:t>
                      </a:r>
                      <a:endParaRPr sz="700">
                        <a:latin typeface="Arial"/>
                        <a:cs typeface="Arial"/>
                      </a:endParaRPr>
                    </a:p>
                  </a:txBody>
                  <a:tcPr marL="0" marR="0" marT="47506"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9685">
                        <a:lnSpc>
                          <a:spcPct val="100000"/>
                        </a:lnSpc>
                        <a:spcBef>
                          <a:spcPts val="400"/>
                        </a:spcBef>
                      </a:pPr>
                      <a:r>
                        <a:rPr sz="700" spc="-114" dirty="0">
                          <a:latin typeface="Arial"/>
                          <a:cs typeface="Arial"/>
                        </a:rPr>
                        <a:t>UPPER</a:t>
                      </a:r>
                      <a:r>
                        <a:rPr sz="700" spc="-40" dirty="0">
                          <a:latin typeface="Arial"/>
                          <a:cs typeface="Arial"/>
                        </a:rPr>
                        <a:t> </a:t>
                      </a:r>
                      <a:r>
                        <a:rPr sz="700" spc="-120" dirty="0">
                          <a:latin typeface="Arial"/>
                          <a:cs typeface="Arial"/>
                        </a:rPr>
                        <a:t>COASTAL</a:t>
                      </a:r>
                      <a:r>
                        <a:rPr sz="700" spc="-5" dirty="0">
                          <a:latin typeface="Arial"/>
                          <a:cs typeface="Arial"/>
                        </a:rPr>
                        <a:t> </a:t>
                      </a:r>
                      <a:r>
                        <a:rPr sz="700" spc="-75" dirty="0">
                          <a:latin typeface="Arial"/>
                          <a:cs typeface="Arial"/>
                        </a:rPr>
                        <a:t>PLAIN</a:t>
                      </a:r>
                      <a:r>
                        <a:rPr sz="700" spc="-50" dirty="0">
                          <a:latin typeface="Arial"/>
                          <a:cs typeface="Arial"/>
                        </a:rPr>
                        <a:t> </a:t>
                      </a:r>
                      <a:r>
                        <a:rPr sz="700" spc="-25" dirty="0">
                          <a:latin typeface="Arial"/>
                          <a:cs typeface="Arial"/>
                        </a:rPr>
                        <a:t>RPO</a:t>
                      </a:r>
                      <a:endParaRPr sz="700">
                        <a:latin typeface="Arial"/>
                        <a:cs typeface="Arial"/>
                      </a:endParaRPr>
                    </a:p>
                  </a:txBody>
                  <a:tcPr marL="0" marR="0" marT="47506"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71450">
                        <a:lnSpc>
                          <a:spcPct val="100000"/>
                        </a:lnSpc>
                        <a:spcBef>
                          <a:spcPts val="400"/>
                        </a:spcBef>
                      </a:pPr>
                      <a:r>
                        <a:rPr sz="700" spc="-100" dirty="0">
                          <a:latin typeface="Arial"/>
                          <a:cs typeface="Arial"/>
                        </a:rPr>
                        <a:t>R-</a:t>
                      </a:r>
                      <a:r>
                        <a:rPr sz="700" spc="-20" dirty="0">
                          <a:latin typeface="Arial"/>
                          <a:cs typeface="Arial"/>
                        </a:rPr>
                        <a:t>5761</a:t>
                      </a:r>
                      <a:endParaRPr sz="700">
                        <a:latin typeface="Arial"/>
                        <a:cs typeface="Arial"/>
                      </a:endParaRPr>
                    </a:p>
                  </a:txBody>
                  <a:tcPr marL="0" marR="0" marT="47506"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63830">
                        <a:lnSpc>
                          <a:spcPct val="100000"/>
                        </a:lnSpc>
                        <a:spcBef>
                          <a:spcPts val="400"/>
                        </a:spcBef>
                      </a:pPr>
                      <a:r>
                        <a:rPr sz="700" spc="-100" dirty="0">
                          <a:latin typeface="Arial"/>
                          <a:cs typeface="Arial"/>
                        </a:rPr>
                        <a:t>NOT</a:t>
                      </a:r>
                      <a:r>
                        <a:rPr sz="700" spc="-70" dirty="0">
                          <a:latin typeface="Arial"/>
                          <a:cs typeface="Arial"/>
                        </a:rPr>
                        <a:t> </a:t>
                      </a:r>
                      <a:r>
                        <a:rPr sz="700" spc="-10" dirty="0">
                          <a:latin typeface="Arial"/>
                          <a:cs typeface="Arial"/>
                        </a:rPr>
                        <a:t>FUNDED</a:t>
                      </a:r>
                      <a:endParaRPr sz="700">
                        <a:latin typeface="Arial"/>
                        <a:cs typeface="Arial"/>
                      </a:endParaRPr>
                    </a:p>
                  </a:txBody>
                  <a:tcPr marL="0" marR="0" marT="47506"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gn="ctr">
                        <a:lnSpc>
                          <a:spcPct val="100000"/>
                        </a:lnSpc>
                        <a:spcBef>
                          <a:spcPts val="400"/>
                        </a:spcBef>
                      </a:pPr>
                      <a:r>
                        <a:rPr sz="700" spc="-65" dirty="0">
                          <a:latin typeface="Arial"/>
                          <a:cs typeface="Arial"/>
                        </a:rPr>
                        <a:t>WILL</a:t>
                      </a:r>
                      <a:r>
                        <a:rPr sz="700" spc="-20" dirty="0">
                          <a:latin typeface="Arial"/>
                          <a:cs typeface="Arial"/>
                        </a:rPr>
                        <a:t> </a:t>
                      </a:r>
                      <a:r>
                        <a:rPr sz="700" spc="-120" dirty="0">
                          <a:latin typeface="Arial"/>
                          <a:cs typeface="Arial"/>
                        </a:rPr>
                        <a:t>BE</a:t>
                      </a:r>
                      <a:r>
                        <a:rPr sz="700" spc="-75" dirty="0">
                          <a:latin typeface="Arial"/>
                          <a:cs typeface="Arial"/>
                        </a:rPr>
                        <a:t> </a:t>
                      </a:r>
                      <a:r>
                        <a:rPr sz="700" spc="-65" dirty="0">
                          <a:latin typeface="Arial"/>
                          <a:cs typeface="Arial"/>
                        </a:rPr>
                        <a:t>REPRIORITIZED</a:t>
                      </a:r>
                      <a:endParaRPr sz="700">
                        <a:latin typeface="Arial"/>
                        <a:cs typeface="Arial"/>
                      </a:endParaRPr>
                    </a:p>
                  </a:txBody>
                  <a:tcPr marL="0" marR="0" marT="47506"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R="12065" algn="r">
                        <a:lnSpc>
                          <a:spcPct val="100000"/>
                        </a:lnSpc>
                        <a:spcBef>
                          <a:spcPts val="400"/>
                        </a:spcBef>
                      </a:pPr>
                      <a:r>
                        <a:rPr sz="700" spc="-10" dirty="0">
                          <a:latin typeface="Arial"/>
                          <a:cs typeface="Arial"/>
                        </a:rPr>
                        <a:t>$16,000,000</a:t>
                      </a:r>
                      <a:endParaRPr sz="700">
                        <a:latin typeface="Arial"/>
                        <a:cs typeface="Arial"/>
                      </a:endParaRPr>
                    </a:p>
                  </a:txBody>
                  <a:tcPr marL="0" marR="0" marT="47506"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extLst>
                  <a:ext uri="{0D108BD9-81ED-4DB2-BD59-A6C34878D82A}">
                    <a16:rowId xmlns:a16="http://schemas.microsoft.com/office/drawing/2014/main" val="10003"/>
                  </a:ext>
                </a:extLst>
              </a:tr>
              <a:tr h="216747">
                <a:tc>
                  <a:txBody>
                    <a:bodyPr/>
                    <a:lstStyle/>
                    <a:p>
                      <a:pPr marL="19685">
                        <a:lnSpc>
                          <a:spcPct val="100000"/>
                        </a:lnSpc>
                        <a:spcBef>
                          <a:spcPts val="400"/>
                        </a:spcBef>
                      </a:pPr>
                      <a:r>
                        <a:rPr sz="700" spc="-10" dirty="0">
                          <a:latin typeface="Arial"/>
                          <a:cs typeface="Arial"/>
                        </a:rPr>
                        <a:t>JOHNSTON</a:t>
                      </a:r>
                      <a:endParaRPr sz="700">
                        <a:latin typeface="Arial"/>
                        <a:cs typeface="Arial"/>
                      </a:endParaRPr>
                    </a:p>
                  </a:txBody>
                  <a:tcPr marL="0" marR="0" marT="47506"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9685">
                        <a:lnSpc>
                          <a:spcPct val="100000"/>
                        </a:lnSpc>
                        <a:spcBef>
                          <a:spcPts val="400"/>
                        </a:spcBef>
                      </a:pPr>
                      <a:r>
                        <a:rPr sz="700" spc="-114" dirty="0">
                          <a:latin typeface="Arial"/>
                          <a:cs typeface="Arial"/>
                        </a:rPr>
                        <a:t>US</a:t>
                      </a:r>
                      <a:r>
                        <a:rPr sz="700" spc="-65" dirty="0">
                          <a:latin typeface="Arial"/>
                          <a:cs typeface="Arial"/>
                        </a:rPr>
                        <a:t> </a:t>
                      </a:r>
                      <a:r>
                        <a:rPr sz="700" spc="-25" dirty="0">
                          <a:latin typeface="Arial"/>
                          <a:cs typeface="Arial"/>
                        </a:rPr>
                        <a:t>70</a:t>
                      </a:r>
                      <a:endParaRPr sz="700">
                        <a:latin typeface="Arial"/>
                        <a:cs typeface="Arial"/>
                      </a:endParaRPr>
                    </a:p>
                  </a:txBody>
                  <a:tcPr marL="0" marR="0" marT="47506"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9685">
                        <a:lnSpc>
                          <a:spcPct val="100000"/>
                        </a:lnSpc>
                        <a:spcBef>
                          <a:spcPts val="400"/>
                        </a:spcBef>
                      </a:pPr>
                      <a:r>
                        <a:rPr sz="700" spc="-114" dirty="0">
                          <a:latin typeface="Arial"/>
                          <a:cs typeface="Arial"/>
                        </a:rPr>
                        <a:t>US</a:t>
                      </a:r>
                      <a:r>
                        <a:rPr sz="700" spc="-65" dirty="0">
                          <a:latin typeface="Arial"/>
                          <a:cs typeface="Arial"/>
                        </a:rPr>
                        <a:t> </a:t>
                      </a:r>
                      <a:r>
                        <a:rPr sz="700" spc="-30" dirty="0">
                          <a:latin typeface="Arial"/>
                          <a:cs typeface="Arial"/>
                        </a:rPr>
                        <a:t>301</a:t>
                      </a:r>
                      <a:r>
                        <a:rPr sz="700" spc="-35" dirty="0">
                          <a:latin typeface="Arial"/>
                          <a:cs typeface="Arial"/>
                        </a:rPr>
                        <a:t> </a:t>
                      </a:r>
                      <a:r>
                        <a:rPr sz="700" spc="-110" dirty="0">
                          <a:latin typeface="Arial"/>
                          <a:cs typeface="Arial"/>
                        </a:rPr>
                        <a:t>TO</a:t>
                      </a:r>
                      <a:r>
                        <a:rPr sz="700" spc="-80" dirty="0">
                          <a:latin typeface="Arial"/>
                          <a:cs typeface="Arial"/>
                        </a:rPr>
                        <a:t> </a:t>
                      </a:r>
                      <a:r>
                        <a:rPr sz="700" spc="-35" dirty="0">
                          <a:latin typeface="Arial"/>
                          <a:cs typeface="Arial"/>
                        </a:rPr>
                        <a:t>I-</a:t>
                      </a:r>
                      <a:r>
                        <a:rPr sz="700" dirty="0">
                          <a:latin typeface="Arial"/>
                          <a:cs typeface="Arial"/>
                        </a:rPr>
                        <a:t>95.</a:t>
                      </a:r>
                      <a:r>
                        <a:rPr sz="700" spc="90" dirty="0">
                          <a:latin typeface="Arial"/>
                          <a:cs typeface="Arial"/>
                        </a:rPr>
                        <a:t> </a:t>
                      </a:r>
                      <a:r>
                        <a:rPr sz="700" spc="-145" dirty="0">
                          <a:latin typeface="Arial"/>
                          <a:cs typeface="Arial"/>
                        </a:rPr>
                        <a:t>ACCESS</a:t>
                      </a:r>
                      <a:r>
                        <a:rPr sz="700" spc="-65" dirty="0">
                          <a:latin typeface="Arial"/>
                          <a:cs typeface="Arial"/>
                        </a:rPr>
                        <a:t> </a:t>
                      </a:r>
                      <a:r>
                        <a:rPr sz="700" spc="-20" dirty="0">
                          <a:latin typeface="Arial"/>
                          <a:cs typeface="Arial"/>
                        </a:rPr>
                        <a:t>MANAGEMENT.</a:t>
                      </a:r>
                      <a:endParaRPr sz="700">
                        <a:latin typeface="Arial"/>
                        <a:cs typeface="Arial"/>
                      </a:endParaRPr>
                    </a:p>
                  </a:txBody>
                  <a:tcPr marL="0" marR="0" marT="47506"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2540" algn="ctr">
                        <a:lnSpc>
                          <a:spcPct val="100000"/>
                        </a:lnSpc>
                        <a:spcBef>
                          <a:spcPts val="400"/>
                        </a:spcBef>
                      </a:pPr>
                      <a:r>
                        <a:rPr sz="700" spc="-10" dirty="0">
                          <a:latin typeface="Arial"/>
                          <a:cs typeface="Arial"/>
                        </a:rPr>
                        <a:t>HIGHWAY</a:t>
                      </a:r>
                      <a:endParaRPr sz="700">
                        <a:latin typeface="Arial"/>
                        <a:cs typeface="Arial"/>
                      </a:endParaRPr>
                    </a:p>
                  </a:txBody>
                  <a:tcPr marL="0" marR="0" marT="47506"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R="3175" algn="ctr">
                        <a:lnSpc>
                          <a:spcPct val="100000"/>
                        </a:lnSpc>
                        <a:spcBef>
                          <a:spcPts val="400"/>
                        </a:spcBef>
                      </a:pPr>
                      <a:r>
                        <a:rPr sz="700" dirty="0">
                          <a:latin typeface="Arial"/>
                          <a:cs typeface="Arial"/>
                        </a:rPr>
                        <a:t>4</a:t>
                      </a:r>
                      <a:endParaRPr sz="700">
                        <a:latin typeface="Arial"/>
                        <a:cs typeface="Arial"/>
                      </a:endParaRPr>
                    </a:p>
                  </a:txBody>
                  <a:tcPr marL="0" marR="0" marT="47506"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9685">
                        <a:lnSpc>
                          <a:spcPct val="100000"/>
                        </a:lnSpc>
                        <a:spcBef>
                          <a:spcPts val="400"/>
                        </a:spcBef>
                      </a:pPr>
                      <a:r>
                        <a:rPr sz="700" spc="-114" dirty="0">
                          <a:latin typeface="Arial"/>
                          <a:cs typeface="Arial"/>
                        </a:rPr>
                        <a:t>UPPER</a:t>
                      </a:r>
                      <a:r>
                        <a:rPr sz="700" spc="-40" dirty="0">
                          <a:latin typeface="Arial"/>
                          <a:cs typeface="Arial"/>
                        </a:rPr>
                        <a:t> </a:t>
                      </a:r>
                      <a:r>
                        <a:rPr sz="700" spc="-120" dirty="0">
                          <a:latin typeface="Arial"/>
                          <a:cs typeface="Arial"/>
                        </a:rPr>
                        <a:t>COASTAL</a:t>
                      </a:r>
                      <a:r>
                        <a:rPr sz="700" spc="-5" dirty="0">
                          <a:latin typeface="Arial"/>
                          <a:cs typeface="Arial"/>
                        </a:rPr>
                        <a:t> </a:t>
                      </a:r>
                      <a:r>
                        <a:rPr sz="700" spc="-75" dirty="0">
                          <a:latin typeface="Arial"/>
                          <a:cs typeface="Arial"/>
                        </a:rPr>
                        <a:t>PLAIN</a:t>
                      </a:r>
                      <a:r>
                        <a:rPr sz="700" spc="-50" dirty="0">
                          <a:latin typeface="Arial"/>
                          <a:cs typeface="Arial"/>
                        </a:rPr>
                        <a:t> </a:t>
                      </a:r>
                      <a:r>
                        <a:rPr sz="700" spc="-25" dirty="0">
                          <a:latin typeface="Arial"/>
                          <a:cs typeface="Arial"/>
                        </a:rPr>
                        <a:t>RPO</a:t>
                      </a:r>
                      <a:endParaRPr sz="700">
                        <a:latin typeface="Arial"/>
                        <a:cs typeface="Arial"/>
                      </a:endParaRPr>
                    </a:p>
                  </a:txBody>
                  <a:tcPr marL="0" marR="0" marT="47506"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71450">
                        <a:lnSpc>
                          <a:spcPct val="100000"/>
                        </a:lnSpc>
                        <a:spcBef>
                          <a:spcPts val="400"/>
                        </a:spcBef>
                      </a:pPr>
                      <a:r>
                        <a:rPr sz="700" spc="-100" dirty="0">
                          <a:latin typeface="Arial"/>
                          <a:cs typeface="Arial"/>
                        </a:rPr>
                        <a:t>R-</a:t>
                      </a:r>
                      <a:r>
                        <a:rPr sz="700" spc="-20" dirty="0">
                          <a:latin typeface="Arial"/>
                          <a:cs typeface="Arial"/>
                        </a:rPr>
                        <a:t>5795</a:t>
                      </a:r>
                      <a:endParaRPr sz="700">
                        <a:latin typeface="Arial"/>
                        <a:cs typeface="Arial"/>
                      </a:endParaRPr>
                    </a:p>
                  </a:txBody>
                  <a:tcPr marL="0" marR="0" marT="47506"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63830">
                        <a:lnSpc>
                          <a:spcPct val="100000"/>
                        </a:lnSpc>
                        <a:spcBef>
                          <a:spcPts val="400"/>
                        </a:spcBef>
                      </a:pPr>
                      <a:r>
                        <a:rPr sz="700" spc="-100" dirty="0">
                          <a:latin typeface="Arial"/>
                          <a:cs typeface="Arial"/>
                        </a:rPr>
                        <a:t>NOT</a:t>
                      </a:r>
                      <a:r>
                        <a:rPr sz="700" spc="-70" dirty="0">
                          <a:latin typeface="Arial"/>
                          <a:cs typeface="Arial"/>
                        </a:rPr>
                        <a:t> </a:t>
                      </a:r>
                      <a:r>
                        <a:rPr sz="700" spc="-10" dirty="0">
                          <a:latin typeface="Arial"/>
                          <a:cs typeface="Arial"/>
                        </a:rPr>
                        <a:t>FUNDED</a:t>
                      </a:r>
                      <a:endParaRPr sz="700">
                        <a:latin typeface="Arial"/>
                        <a:cs typeface="Arial"/>
                      </a:endParaRPr>
                    </a:p>
                  </a:txBody>
                  <a:tcPr marL="0" marR="0" marT="47506"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gn="ctr">
                        <a:lnSpc>
                          <a:spcPct val="100000"/>
                        </a:lnSpc>
                        <a:spcBef>
                          <a:spcPts val="400"/>
                        </a:spcBef>
                      </a:pPr>
                      <a:r>
                        <a:rPr sz="700" spc="-65" dirty="0">
                          <a:latin typeface="Arial"/>
                          <a:cs typeface="Arial"/>
                        </a:rPr>
                        <a:t>WILL</a:t>
                      </a:r>
                      <a:r>
                        <a:rPr sz="700" spc="-20" dirty="0">
                          <a:latin typeface="Arial"/>
                          <a:cs typeface="Arial"/>
                        </a:rPr>
                        <a:t> </a:t>
                      </a:r>
                      <a:r>
                        <a:rPr sz="700" spc="-120" dirty="0">
                          <a:latin typeface="Arial"/>
                          <a:cs typeface="Arial"/>
                        </a:rPr>
                        <a:t>BE</a:t>
                      </a:r>
                      <a:r>
                        <a:rPr sz="700" spc="-75" dirty="0">
                          <a:latin typeface="Arial"/>
                          <a:cs typeface="Arial"/>
                        </a:rPr>
                        <a:t> </a:t>
                      </a:r>
                      <a:r>
                        <a:rPr sz="700" spc="-65" dirty="0">
                          <a:latin typeface="Arial"/>
                          <a:cs typeface="Arial"/>
                        </a:rPr>
                        <a:t>REPRIORITIZED</a:t>
                      </a:r>
                      <a:endParaRPr sz="700">
                        <a:latin typeface="Arial"/>
                        <a:cs typeface="Arial"/>
                      </a:endParaRPr>
                    </a:p>
                  </a:txBody>
                  <a:tcPr marL="0" marR="0" marT="47506"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R="12065" algn="r">
                        <a:lnSpc>
                          <a:spcPct val="100000"/>
                        </a:lnSpc>
                        <a:spcBef>
                          <a:spcPts val="400"/>
                        </a:spcBef>
                      </a:pPr>
                      <a:r>
                        <a:rPr sz="700" spc="-10" dirty="0">
                          <a:latin typeface="Arial"/>
                          <a:cs typeface="Arial"/>
                        </a:rPr>
                        <a:t>$20,731,000</a:t>
                      </a:r>
                      <a:endParaRPr sz="700">
                        <a:latin typeface="Arial"/>
                        <a:cs typeface="Arial"/>
                      </a:endParaRPr>
                    </a:p>
                  </a:txBody>
                  <a:tcPr marL="0" marR="0" marT="47506"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extLst>
                  <a:ext uri="{0D108BD9-81ED-4DB2-BD59-A6C34878D82A}">
                    <a16:rowId xmlns:a16="http://schemas.microsoft.com/office/drawing/2014/main" val="10004"/>
                  </a:ext>
                </a:extLst>
              </a:tr>
              <a:tr h="418648">
                <a:tc>
                  <a:txBody>
                    <a:bodyPr/>
                    <a:lstStyle/>
                    <a:p>
                      <a:pPr>
                        <a:lnSpc>
                          <a:spcPct val="100000"/>
                        </a:lnSpc>
                        <a:spcBef>
                          <a:spcPts val="15"/>
                        </a:spcBef>
                      </a:pPr>
                      <a:endParaRPr sz="1000">
                        <a:latin typeface="Times New Roman"/>
                        <a:cs typeface="Times New Roman"/>
                      </a:endParaRPr>
                    </a:p>
                    <a:p>
                      <a:pPr marL="19685">
                        <a:lnSpc>
                          <a:spcPct val="100000"/>
                        </a:lnSpc>
                        <a:spcBef>
                          <a:spcPts val="5"/>
                        </a:spcBef>
                      </a:pPr>
                      <a:r>
                        <a:rPr sz="700" spc="-95" dirty="0">
                          <a:latin typeface="Arial"/>
                          <a:cs typeface="Arial"/>
                        </a:rPr>
                        <a:t>WAYNE,</a:t>
                      </a:r>
                      <a:r>
                        <a:rPr sz="700" spc="-20" dirty="0">
                          <a:latin typeface="Arial"/>
                          <a:cs typeface="Arial"/>
                        </a:rPr>
                        <a:t> </a:t>
                      </a:r>
                      <a:r>
                        <a:rPr sz="700" spc="-10" dirty="0">
                          <a:latin typeface="Arial"/>
                          <a:cs typeface="Arial"/>
                        </a:rPr>
                        <a:t>JOHNSTON</a:t>
                      </a:r>
                      <a:endParaRPr sz="700">
                        <a:latin typeface="Arial"/>
                        <a:cs typeface="Arial"/>
                      </a:endParaRPr>
                    </a:p>
                  </a:txBody>
                  <a:tcPr marL="0" marR="0" marT="1781"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nSpc>
                          <a:spcPct val="100000"/>
                        </a:lnSpc>
                        <a:spcBef>
                          <a:spcPts val="15"/>
                        </a:spcBef>
                      </a:pPr>
                      <a:endParaRPr sz="1000">
                        <a:latin typeface="Times New Roman"/>
                        <a:cs typeface="Times New Roman"/>
                      </a:endParaRPr>
                    </a:p>
                    <a:p>
                      <a:pPr marL="19685">
                        <a:lnSpc>
                          <a:spcPct val="100000"/>
                        </a:lnSpc>
                        <a:spcBef>
                          <a:spcPts val="5"/>
                        </a:spcBef>
                      </a:pPr>
                      <a:r>
                        <a:rPr sz="700" spc="-114" dirty="0">
                          <a:latin typeface="Arial"/>
                          <a:cs typeface="Arial"/>
                        </a:rPr>
                        <a:t>US</a:t>
                      </a:r>
                      <a:r>
                        <a:rPr sz="700" spc="-65" dirty="0">
                          <a:latin typeface="Arial"/>
                          <a:cs typeface="Arial"/>
                        </a:rPr>
                        <a:t> </a:t>
                      </a:r>
                      <a:r>
                        <a:rPr sz="700" spc="-25" dirty="0">
                          <a:latin typeface="Arial"/>
                          <a:cs typeface="Arial"/>
                        </a:rPr>
                        <a:t>70</a:t>
                      </a:r>
                      <a:endParaRPr sz="700">
                        <a:latin typeface="Arial"/>
                        <a:cs typeface="Arial"/>
                      </a:endParaRPr>
                    </a:p>
                  </a:txBody>
                  <a:tcPr marL="0" marR="0" marT="1781"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nSpc>
                          <a:spcPct val="100000"/>
                        </a:lnSpc>
                        <a:spcBef>
                          <a:spcPts val="50"/>
                        </a:spcBef>
                      </a:pPr>
                      <a:endParaRPr sz="600">
                        <a:latin typeface="Times New Roman"/>
                        <a:cs typeface="Times New Roman"/>
                      </a:endParaRPr>
                    </a:p>
                    <a:p>
                      <a:pPr marL="19685" marR="21590">
                        <a:lnSpc>
                          <a:spcPct val="105000"/>
                        </a:lnSpc>
                        <a:spcBef>
                          <a:spcPts val="5"/>
                        </a:spcBef>
                      </a:pPr>
                      <a:r>
                        <a:rPr sz="700" spc="-114" dirty="0">
                          <a:latin typeface="Arial"/>
                          <a:cs typeface="Arial"/>
                        </a:rPr>
                        <a:t>US</a:t>
                      </a:r>
                      <a:r>
                        <a:rPr sz="700" spc="-55" dirty="0">
                          <a:latin typeface="Arial"/>
                          <a:cs typeface="Arial"/>
                        </a:rPr>
                        <a:t> </a:t>
                      </a:r>
                      <a:r>
                        <a:rPr sz="700" spc="-30" dirty="0">
                          <a:latin typeface="Arial"/>
                          <a:cs typeface="Arial"/>
                        </a:rPr>
                        <a:t>70</a:t>
                      </a:r>
                      <a:r>
                        <a:rPr sz="700" spc="-25" dirty="0">
                          <a:latin typeface="Arial"/>
                          <a:cs typeface="Arial"/>
                        </a:rPr>
                        <a:t> </a:t>
                      </a:r>
                      <a:r>
                        <a:rPr sz="700" spc="-130" dirty="0">
                          <a:latin typeface="Arial"/>
                          <a:cs typeface="Arial"/>
                        </a:rPr>
                        <a:t>BYPASS</a:t>
                      </a:r>
                      <a:r>
                        <a:rPr sz="700" spc="-55" dirty="0">
                          <a:latin typeface="Arial"/>
                          <a:cs typeface="Arial"/>
                        </a:rPr>
                        <a:t> </a:t>
                      </a:r>
                      <a:r>
                        <a:rPr sz="700" spc="-110" dirty="0">
                          <a:latin typeface="Arial"/>
                          <a:cs typeface="Arial"/>
                        </a:rPr>
                        <a:t>TO</a:t>
                      </a:r>
                      <a:r>
                        <a:rPr sz="700" spc="-70" dirty="0">
                          <a:latin typeface="Arial"/>
                          <a:cs typeface="Arial"/>
                        </a:rPr>
                        <a:t> </a:t>
                      </a:r>
                      <a:r>
                        <a:rPr sz="700" spc="-120" dirty="0">
                          <a:latin typeface="Arial"/>
                          <a:cs typeface="Arial"/>
                        </a:rPr>
                        <a:t>WEST</a:t>
                      </a:r>
                      <a:r>
                        <a:rPr sz="700" spc="-80" dirty="0">
                          <a:latin typeface="Arial"/>
                          <a:cs typeface="Arial"/>
                        </a:rPr>
                        <a:t> </a:t>
                      </a:r>
                      <a:r>
                        <a:rPr sz="700" spc="-114" dirty="0">
                          <a:latin typeface="Arial"/>
                          <a:cs typeface="Arial"/>
                        </a:rPr>
                        <a:t>OF</a:t>
                      </a:r>
                      <a:r>
                        <a:rPr sz="700" spc="-55" dirty="0">
                          <a:latin typeface="Arial"/>
                          <a:cs typeface="Arial"/>
                        </a:rPr>
                        <a:t> </a:t>
                      </a:r>
                      <a:r>
                        <a:rPr sz="700" spc="-150" dirty="0">
                          <a:latin typeface="Arial"/>
                          <a:cs typeface="Arial"/>
                        </a:rPr>
                        <a:t>SR</a:t>
                      </a:r>
                      <a:r>
                        <a:rPr sz="700" spc="-50" dirty="0">
                          <a:latin typeface="Arial"/>
                          <a:cs typeface="Arial"/>
                        </a:rPr>
                        <a:t> </a:t>
                      </a:r>
                      <a:r>
                        <a:rPr sz="700" spc="-25" dirty="0">
                          <a:latin typeface="Arial"/>
                          <a:cs typeface="Arial"/>
                        </a:rPr>
                        <a:t>2372</a:t>
                      </a:r>
                      <a:r>
                        <a:rPr sz="700" spc="-20" dirty="0">
                          <a:latin typeface="Arial"/>
                          <a:cs typeface="Arial"/>
                        </a:rPr>
                        <a:t> </a:t>
                      </a:r>
                      <a:r>
                        <a:rPr sz="700" spc="-100" dirty="0">
                          <a:latin typeface="Arial"/>
                          <a:cs typeface="Arial"/>
                        </a:rPr>
                        <a:t>(EDWARDS</a:t>
                      </a:r>
                      <a:r>
                        <a:rPr sz="700" spc="-55" dirty="0">
                          <a:latin typeface="Arial"/>
                          <a:cs typeface="Arial"/>
                        </a:rPr>
                        <a:t> </a:t>
                      </a:r>
                      <a:r>
                        <a:rPr sz="700" spc="-110" dirty="0">
                          <a:latin typeface="Arial"/>
                          <a:cs typeface="Arial"/>
                        </a:rPr>
                        <a:t>ROAD</a:t>
                      </a:r>
                      <a:r>
                        <a:rPr sz="700" spc="-30" dirty="0">
                          <a:latin typeface="Arial"/>
                          <a:cs typeface="Arial"/>
                        </a:rPr>
                        <a:t> </a:t>
                      </a:r>
                      <a:r>
                        <a:rPr sz="700" spc="70" dirty="0">
                          <a:latin typeface="Arial"/>
                          <a:cs typeface="Arial"/>
                        </a:rPr>
                        <a:t>/</a:t>
                      </a:r>
                      <a:r>
                        <a:rPr sz="700" spc="-65" dirty="0">
                          <a:latin typeface="Arial"/>
                          <a:cs typeface="Arial"/>
                        </a:rPr>
                        <a:t> </a:t>
                      </a:r>
                      <a:r>
                        <a:rPr sz="700" spc="-80" dirty="0">
                          <a:latin typeface="Arial"/>
                          <a:cs typeface="Arial"/>
                        </a:rPr>
                        <a:t>NORTH</a:t>
                      </a:r>
                      <a:r>
                        <a:rPr sz="700" spc="500" dirty="0">
                          <a:latin typeface="Arial"/>
                          <a:cs typeface="Arial"/>
                        </a:rPr>
                        <a:t> </a:t>
                      </a:r>
                      <a:r>
                        <a:rPr sz="700" spc="-125" dirty="0">
                          <a:latin typeface="Arial"/>
                          <a:cs typeface="Arial"/>
                        </a:rPr>
                        <a:t>PEARL</a:t>
                      </a:r>
                      <a:r>
                        <a:rPr sz="700" spc="-5" dirty="0">
                          <a:latin typeface="Arial"/>
                          <a:cs typeface="Arial"/>
                        </a:rPr>
                        <a:t> </a:t>
                      </a:r>
                      <a:r>
                        <a:rPr sz="700" spc="-120" dirty="0">
                          <a:latin typeface="Arial"/>
                          <a:cs typeface="Arial"/>
                        </a:rPr>
                        <a:t>STREET).</a:t>
                      </a:r>
                      <a:r>
                        <a:rPr sz="700" spc="160" dirty="0">
                          <a:latin typeface="Arial"/>
                          <a:cs typeface="Arial"/>
                        </a:rPr>
                        <a:t> </a:t>
                      </a:r>
                      <a:r>
                        <a:rPr sz="700" spc="-110" dirty="0">
                          <a:latin typeface="Arial"/>
                          <a:cs typeface="Arial"/>
                        </a:rPr>
                        <a:t>UPGRADE</a:t>
                      </a:r>
                      <a:r>
                        <a:rPr sz="700" spc="-60" dirty="0">
                          <a:latin typeface="Arial"/>
                          <a:cs typeface="Arial"/>
                        </a:rPr>
                        <a:t> </a:t>
                      </a:r>
                      <a:r>
                        <a:rPr sz="700" spc="-110" dirty="0">
                          <a:latin typeface="Arial"/>
                          <a:cs typeface="Arial"/>
                        </a:rPr>
                        <a:t>TO</a:t>
                      </a:r>
                      <a:r>
                        <a:rPr sz="700" spc="-55" dirty="0">
                          <a:latin typeface="Arial"/>
                          <a:cs typeface="Arial"/>
                        </a:rPr>
                        <a:t> </a:t>
                      </a:r>
                      <a:r>
                        <a:rPr sz="700" spc="-125" dirty="0">
                          <a:latin typeface="Arial"/>
                          <a:cs typeface="Arial"/>
                        </a:rPr>
                        <a:t>FREEWAY</a:t>
                      </a:r>
                      <a:r>
                        <a:rPr sz="700" spc="-60" dirty="0">
                          <a:latin typeface="Arial"/>
                          <a:cs typeface="Arial"/>
                        </a:rPr>
                        <a:t> </a:t>
                      </a:r>
                      <a:r>
                        <a:rPr sz="700" spc="-20" dirty="0">
                          <a:latin typeface="Arial"/>
                          <a:cs typeface="Arial"/>
                        </a:rPr>
                        <a:t>STANDARDS.</a:t>
                      </a:r>
                      <a:endParaRPr sz="700">
                        <a:latin typeface="Arial"/>
                        <a:cs typeface="Arial"/>
                      </a:endParaRPr>
                    </a:p>
                  </a:txBody>
                  <a:tcPr marL="0" marR="0" marT="5938"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nSpc>
                          <a:spcPct val="100000"/>
                        </a:lnSpc>
                        <a:spcBef>
                          <a:spcPts val="15"/>
                        </a:spcBef>
                      </a:pPr>
                      <a:endParaRPr sz="1000">
                        <a:latin typeface="Times New Roman"/>
                        <a:cs typeface="Times New Roman"/>
                      </a:endParaRPr>
                    </a:p>
                    <a:p>
                      <a:pPr marL="2540" algn="ctr">
                        <a:lnSpc>
                          <a:spcPct val="100000"/>
                        </a:lnSpc>
                        <a:spcBef>
                          <a:spcPts val="5"/>
                        </a:spcBef>
                      </a:pPr>
                      <a:r>
                        <a:rPr sz="700" spc="-10" dirty="0">
                          <a:latin typeface="Arial"/>
                          <a:cs typeface="Arial"/>
                        </a:rPr>
                        <a:t>HIGHWAY</a:t>
                      </a:r>
                      <a:endParaRPr sz="700">
                        <a:latin typeface="Arial"/>
                        <a:cs typeface="Arial"/>
                      </a:endParaRPr>
                    </a:p>
                  </a:txBody>
                  <a:tcPr marL="0" marR="0" marT="1781"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nSpc>
                          <a:spcPct val="100000"/>
                        </a:lnSpc>
                        <a:spcBef>
                          <a:spcPts val="15"/>
                        </a:spcBef>
                      </a:pPr>
                      <a:endParaRPr sz="1000">
                        <a:latin typeface="Times New Roman"/>
                        <a:cs typeface="Times New Roman"/>
                      </a:endParaRPr>
                    </a:p>
                    <a:p>
                      <a:pPr marR="3175" algn="ctr">
                        <a:lnSpc>
                          <a:spcPct val="100000"/>
                        </a:lnSpc>
                        <a:spcBef>
                          <a:spcPts val="5"/>
                        </a:spcBef>
                      </a:pPr>
                      <a:r>
                        <a:rPr sz="700" dirty="0">
                          <a:latin typeface="Arial"/>
                          <a:cs typeface="Arial"/>
                        </a:rPr>
                        <a:t>4</a:t>
                      </a:r>
                      <a:endParaRPr sz="700">
                        <a:latin typeface="Arial"/>
                        <a:cs typeface="Arial"/>
                      </a:endParaRPr>
                    </a:p>
                  </a:txBody>
                  <a:tcPr marL="0" marR="0" marT="1781"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9685" marR="206375">
                        <a:lnSpc>
                          <a:spcPct val="105000"/>
                        </a:lnSpc>
                        <a:spcBef>
                          <a:spcPts val="360"/>
                        </a:spcBef>
                      </a:pPr>
                      <a:r>
                        <a:rPr sz="700" spc="-130" dirty="0">
                          <a:latin typeface="Arial"/>
                          <a:cs typeface="Arial"/>
                        </a:rPr>
                        <a:t>EASTERN</a:t>
                      </a:r>
                      <a:r>
                        <a:rPr sz="700" spc="-25" dirty="0">
                          <a:latin typeface="Arial"/>
                          <a:cs typeface="Arial"/>
                        </a:rPr>
                        <a:t> </a:t>
                      </a:r>
                      <a:r>
                        <a:rPr sz="700" spc="-95" dirty="0">
                          <a:latin typeface="Arial"/>
                          <a:cs typeface="Arial"/>
                        </a:rPr>
                        <a:t>CAROLINA</a:t>
                      </a:r>
                      <a:r>
                        <a:rPr sz="700" spc="-50" dirty="0">
                          <a:latin typeface="Arial"/>
                          <a:cs typeface="Arial"/>
                        </a:rPr>
                        <a:t> </a:t>
                      </a:r>
                      <a:r>
                        <a:rPr sz="700" spc="-20" dirty="0">
                          <a:latin typeface="Arial"/>
                          <a:cs typeface="Arial"/>
                        </a:rPr>
                        <a:t>RPO,</a:t>
                      </a:r>
                      <a:r>
                        <a:rPr sz="700" spc="500" dirty="0">
                          <a:latin typeface="Arial"/>
                          <a:cs typeface="Arial"/>
                        </a:rPr>
                        <a:t> </a:t>
                      </a:r>
                      <a:r>
                        <a:rPr sz="700" spc="-110" dirty="0">
                          <a:latin typeface="Arial"/>
                          <a:cs typeface="Arial"/>
                        </a:rPr>
                        <a:t>GOLDSBORO</a:t>
                      </a:r>
                      <a:r>
                        <a:rPr sz="700" spc="-60" dirty="0">
                          <a:latin typeface="Arial"/>
                          <a:cs typeface="Arial"/>
                        </a:rPr>
                        <a:t> </a:t>
                      </a:r>
                      <a:r>
                        <a:rPr sz="700" spc="-100" dirty="0">
                          <a:latin typeface="Arial"/>
                          <a:cs typeface="Arial"/>
                        </a:rPr>
                        <a:t>URBAN</a:t>
                      </a:r>
                      <a:r>
                        <a:rPr sz="700" spc="-35" dirty="0">
                          <a:latin typeface="Arial"/>
                          <a:cs typeface="Arial"/>
                        </a:rPr>
                        <a:t> </a:t>
                      </a:r>
                      <a:r>
                        <a:rPr sz="700" spc="-120" dirty="0">
                          <a:latin typeface="Arial"/>
                          <a:cs typeface="Arial"/>
                        </a:rPr>
                        <a:t>AREA</a:t>
                      </a:r>
                      <a:r>
                        <a:rPr sz="700" spc="-55" dirty="0">
                          <a:latin typeface="Arial"/>
                          <a:cs typeface="Arial"/>
                        </a:rPr>
                        <a:t> </a:t>
                      </a:r>
                      <a:r>
                        <a:rPr sz="700" spc="-50" dirty="0">
                          <a:latin typeface="Arial"/>
                          <a:cs typeface="Arial"/>
                        </a:rPr>
                        <a:t>MPO,</a:t>
                      </a:r>
                      <a:r>
                        <a:rPr sz="700" spc="500" dirty="0">
                          <a:latin typeface="Arial"/>
                          <a:cs typeface="Arial"/>
                        </a:rPr>
                        <a:t> </a:t>
                      </a:r>
                      <a:r>
                        <a:rPr sz="700" spc="-114" dirty="0">
                          <a:latin typeface="Arial"/>
                          <a:cs typeface="Arial"/>
                        </a:rPr>
                        <a:t>UPPER</a:t>
                      </a:r>
                      <a:r>
                        <a:rPr sz="700" spc="-40" dirty="0">
                          <a:latin typeface="Arial"/>
                          <a:cs typeface="Arial"/>
                        </a:rPr>
                        <a:t> </a:t>
                      </a:r>
                      <a:r>
                        <a:rPr sz="700" spc="-120" dirty="0">
                          <a:latin typeface="Arial"/>
                          <a:cs typeface="Arial"/>
                        </a:rPr>
                        <a:t>COASTAL</a:t>
                      </a:r>
                      <a:r>
                        <a:rPr sz="700" spc="-5" dirty="0">
                          <a:latin typeface="Arial"/>
                          <a:cs typeface="Arial"/>
                        </a:rPr>
                        <a:t> </a:t>
                      </a:r>
                      <a:r>
                        <a:rPr sz="700" spc="-75" dirty="0">
                          <a:latin typeface="Arial"/>
                          <a:cs typeface="Arial"/>
                        </a:rPr>
                        <a:t>PLAIN</a:t>
                      </a:r>
                      <a:r>
                        <a:rPr sz="700" spc="-50" dirty="0">
                          <a:latin typeface="Arial"/>
                          <a:cs typeface="Arial"/>
                        </a:rPr>
                        <a:t> </a:t>
                      </a:r>
                      <a:r>
                        <a:rPr sz="700" spc="-25" dirty="0">
                          <a:latin typeface="Arial"/>
                          <a:cs typeface="Arial"/>
                        </a:rPr>
                        <a:t>RPO</a:t>
                      </a:r>
                      <a:endParaRPr sz="700" dirty="0">
                        <a:latin typeface="Arial"/>
                        <a:cs typeface="Arial"/>
                      </a:endParaRPr>
                    </a:p>
                  </a:txBody>
                  <a:tcPr marL="0" marR="0" marT="42756"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nSpc>
                          <a:spcPct val="100000"/>
                        </a:lnSpc>
                        <a:spcBef>
                          <a:spcPts val="15"/>
                        </a:spcBef>
                      </a:pPr>
                      <a:endParaRPr sz="1000">
                        <a:latin typeface="Times New Roman"/>
                        <a:cs typeface="Times New Roman"/>
                      </a:endParaRPr>
                    </a:p>
                    <a:p>
                      <a:pPr marR="137160" algn="r">
                        <a:lnSpc>
                          <a:spcPct val="100000"/>
                        </a:lnSpc>
                        <a:spcBef>
                          <a:spcPts val="5"/>
                        </a:spcBef>
                      </a:pPr>
                      <a:r>
                        <a:rPr sz="700" spc="-100" dirty="0">
                          <a:latin typeface="Arial"/>
                          <a:cs typeface="Arial"/>
                        </a:rPr>
                        <a:t>R-</a:t>
                      </a:r>
                      <a:r>
                        <a:rPr sz="700" spc="-10" dirty="0">
                          <a:latin typeface="Arial"/>
                          <a:cs typeface="Arial"/>
                        </a:rPr>
                        <a:t>5829A</a:t>
                      </a:r>
                      <a:endParaRPr sz="700">
                        <a:latin typeface="Arial"/>
                        <a:cs typeface="Arial"/>
                      </a:endParaRPr>
                    </a:p>
                  </a:txBody>
                  <a:tcPr marL="0" marR="0" marT="1781"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nSpc>
                          <a:spcPct val="100000"/>
                        </a:lnSpc>
                        <a:spcBef>
                          <a:spcPts val="15"/>
                        </a:spcBef>
                      </a:pPr>
                      <a:endParaRPr sz="1000">
                        <a:latin typeface="Times New Roman"/>
                        <a:cs typeface="Times New Roman"/>
                      </a:endParaRPr>
                    </a:p>
                    <a:p>
                      <a:pPr marL="163830">
                        <a:lnSpc>
                          <a:spcPct val="100000"/>
                        </a:lnSpc>
                        <a:spcBef>
                          <a:spcPts val="5"/>
                        </a:spcBef>
                      </a:pPr>
                      <a:r>
                        <a:rPr sz="700" spc="-100" dirty="0">
                          <a:latin typeface="Arial"/>
                          <a:cs typeface="Arial"/>
                        </a:rPr>
                        <a:t>NOT</a:t>
                      </a:r>
                      <a:r>
                        <a:rPr sz="700" spc="-70" dirty="0">
                          <a:latin typeface="Arial"/>
                          <a:cs typeface="Arial"/>
                        </a:rPr>
                        <a:t> </a:t>
                      </a:r>
                      <a:r>
                        <a:rPr sz="700" spc="-10" dirty="0">
                          <a:latin typeface="Arial"/>
                          <a:cs typeface="Arial"/>
                        </a:rPr>
                        <a:t>FUNDED</a:t>
                      </a:r>
                      <a:endParaRPr sz="700">
                        <a:latin typeface="Arial"/>
                        <a:cs typeface="Arial"/>
                      </a:endParaRPr>
                    </a:p>
                  </a:txBody>
                  <a:tcPr marL="0" marR="0" marT="1781"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nSpc>
                          <a:spcPct val="100000"/>
                        </a:lnSpc>
                        <a:spcBef>
                          <a:spcPts val="15"/>
                        </a:spcBef>
                      </a:pPr>
                      <a:endParaRPr sz="1000">
                        <a:latin typeface="Times New Roman"/>
                        <a:cs typeface="Times New Roman"/>
                      </a:endParaRPr>
                    </a:p>
                    <a:p>
                      <a:pPr algn="ctr">
                        <a:lnSpc>
                          <a:spcPct val="100000"/>
                        </a:lnSpc>
                        <a:spcBef>
                          <a:spcPts val="5"/>
                        </a:spcBef>
                      </a:pPr>
                      <a:r>
                        <a:rPr sz="700" spc="-65" dirty="0">
                          <a:latin typeface="Arial"/>
                          <a:cs typeface="Arial"/>
                        </a:rPr>
                        <a:t>WILL</a:t>
                      </a:r>
                      <a:r>
                        <a:rPr sz="700" spc="-20" dirty="0">
                          <a:latin typeface="Arial"/>
                          <a:cs typeface="Arial"/>
                        </a:rPr>
                        <a:t> </a:t>
                      </a:r>
                      <a:r>
                        <a:rPr sz="700" spc="-120" dirty="0">
                          <a:latin typeface="Arial"/>
                          <a:cs typeface="Arial"/>
                        </a:rPr>
                        <a:t>BE</a:t>
                      </a:r>
                      <a:r>
                        <a:rPr sz="700" spc="-75" dirty="0">
                          <a:latin typeface="Arial"/>
                          <a:cs typeface="Arial"/>
                        </a:rPr>
                        <a:t> </a:t>
                      </a:r>
                      <a:r>
                        <a:rPr sz="700" spc="-65" dirty="0">
                          <a:latin typeface="Arial"/>
                          <a:cs typeface="Arial"/>
                        </a:rPr>
                        <a:t>REPRIORITIZED</a:t>
                      </a:r>
                      <a:endParaRPr sz="700">
                        <a:latin typeface="Arial"/>
                        <a:cs typeface="Arial"/>
                      </a:endParaRPr>
                    </a:p>
                  </a:txBody>
                  <a:tcPr marL="0" marR="0" marT="1781"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nSpc>
                          <a:spcPct val="100000"/>
                        </a:lnSpc>
                        <a:spcBef>
                          <a:spcPts val="15"/>
                        </a:spcBef>
                      </a:pPr>
                      <a:endParaRPr sz="1000">
                        <a:latin typeface="Times New Roman"/>
                        <a:cs typeface="Times New Roman"/>
                      </a:endParaRPr>
                    </a:p>
                    <a:p>
                      <a:pPr marR="12065" algn="r">
                        <a:lnSpc>
                          <a:spcPct val="100000"/>
                        </a:lnSpc>
                        <a:spcBef>
                          <a:spcPts val="5"/>
                        </a:spcBef>
                      </a:pPr>
                      <a:r>
                        <a:rPr sz="700" spc="-10" dirty="0">
                          <a:latin typeface="Arial"/>
                          <a:cs typeface="Arial"/>
                        </a:rPr>
                        <a:t>$149,579,000</a:t>
                      </a:r>
                      <a:endParaRPr sz="700">
                        <a:latin typeface="Arial"/>
                        <a:cs typeface="Arial"/>
                      </a:endParaRPr>
                    </a:p>
                  </a:txBody>
                  <a:tcPr marL="0" marR="0" marT="1781"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extLst>
                  <a:ext uri="{0D108BD9-81ED-4DB2-BD59-A6C34878D82A}">
                    <a16:rowId xmlns:a16="http://schemas.microsoft.com/office/drawing/2014/main" val="10005"/>
                  </a:ext>
                </a:extLst>
              </a:tr>
              <a:tr h="216747">
                <a:tc>
                  <a:txBody>
                    <a:bodyPr/>
                    <a:lstStyle/>
                    <a:p>
                      <a:pPr marL="19685">
                        <a:lnSpc>
                          <a:spcPct val="100000"/>
                        </a:lnSpc>
                        <a:spcBef>
                          <a:spcPts val="400"/>
                        </a:spcBef>
                      </a:pPr>
                      <a:r>
                        <a:rPr sz="700" spc="-10" dirty="0">
                          <a:latin typeface="Arial"/>
                          <a:cs typeface="Arial"/>
                        </a:rPr>
                        <a:t>WILSON</a:t>
                      </a:r>
                      <a:endParaRPr sz="700">
                        <a:latin typeface="Arial"/>
                        <a:cs typeface="Arial"/>
                      </a:endParaRPr>
                    </a:p>
                  </a:txBody>
                  <a:tcPr marL="0" marR="0" marT="47506"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9685">
                        <a:lnSpc>
                          <a:spcPct val="100000"/>
                        </a:lnSpc>
                        <a:spcBef>
                          <a:spcPts val="400"/>
                        </a:spcBef>
                      </a:pPr>
                      <a:r>
                        <a:rPr sz="700" spc="-10" dirty="0">
                          <a:latin typeface="Arial"/>
                          <a:cs typeface="Arial"/>
                        </a:rPr>
                        <a:t>WILSON</a:t>
                      </a:r>
                      <a:endParaRPr sz="700">
                        <a:latin typeface="Arial"/>
                        <a:cs typeface="Arial"/>
                      </a:endParaRPr>
                    </a:p>
                  </a:txBody>
                  <a:tcPr marL="0" marR="0" marT="47506"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9685">
                        <a:lnSpc>
                          <a:spcPct val="100000"/>
                        </a:lnSpc>
                        <a:spcBef>
                          <a:spcPts val="400"/>
                        </a:spcBef>
                      </a:pPr>
                      <a:r>
                        <a:rPr sz="700" spc="-85" dirty="0">
                          <a:latin typeface="Arial"/>
                          <a:cs typeface="Arial"/>
                        </a:rPr>
                        <a:t>WILSON</a:t>
                      </a:r>
                      <a:r>
                        <a:rPr sz="700" spc="-40" dirty="0">
                          <a:latin typeface="Arial"/>
                          <a:cs typeface="Arial"/>
                        </a:rPr>
                        <a:t> </a:t>
                      </a:r>
                      <a:r>
                        <a:rPr sz="700" spc="-105" dirty="0">
                          <a:latin typeface="Arial"/>
                          <a:cs typeface="Arial"/>
                        </a:rPr>
                        <a:t>CITY</a:t>
                      </a:r>
                      <a:r>
                        <a:rPr sz="700" spc="-65" dirty="0">
                          <a:latin typeface="Arial"/>
                          <a:cs typeface="Arial"/>
                        </a:rPr>
                        <a:t> </a:t>
                      </a:r>
                      <a:r>
                        <a:rPr sz="700" spc="-95" dirty="0">
                          <a:latin typeface="Arial"/>
                          <a:cs typeface="Arial"/>
                        </a:rPr>
                        <a:t>SIGNAL</a:t>
                      </a:r>
                      <a:r>
                        <a:rPr sz="700" dirty="0">
                          <a:latin typeface="Arial"/>
                          <a:cs typeface="Arial"/>
                        </a:rPr>
                        <a:t> </a:t>
                      </a:r>
                      <a:r>
                        <a:rPr sz="700" spc="-10" dirty="0">
                          <a:latin typeface="Arial"/>
                          <a:cs typeface="Arial"/>
                        </a:rPr>
                        <a:t>SYSTEM.</a:t>
                      </a:r>
                      <a:endParaRPr sz="700">
                        <a:latin typeface="Arial"/>
                        <a:cs typeface="Arial"/>
                      </a:endParaRPr>
                    </a:p>
                  </a:txBody>
                  <a:tcPr marL="0" marR="0" marT="47506"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2540" algn="ctr">
                        <a:lnSpc>
                          <a:spcPct val="100000"/>
                        </a:lnSpc>
                        <a:spcBef>
                          <a:spcPts val="400"/>
                        </a:spcBef>
                      </a:pPr>
                      <a:r>
                        <a:rPr sz="700" spc="-10" dirty="0">
                          <a:latin typeface="Arial"/>
                          <a:cs typeface="Arial"/>
                        </a:rPr>
                        <a:t>HIGHWAY</a:t>
                      </a:r>
                      <a:endParaRPr sz="700">
                        <a:latin typeface="Arial"/>
                        <a:cs typeface="Arial"/>
                      </a:endParaRPr>
                    </a:p>
                  </a:txBody>
                  <a:tcPr marL="0" marR="0" marT="47506"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R="3175" algn="ctr">
                        <a:lnSpc>
                          <a:spcPct val="100000"/>
                        </a:lnSpc>
                        <a:spcBef>
                          <a:spcPts val="400"/>
                        </a:spcBef>
                      </a:pPr>
                      <a:r>
                        <a:rPr sz="700" dirty="0">
                          <a:latin typeface="Arial"/>
                          <a:cs typeface="Arial"/>
                        </a:rPr>
                        <a:t>4</a:t>
                      </a:r>
                      <a:endParaRPr sz="700">
                        <a:latin typeface="Arial"/>
                        <a:cs typeface="Arial"/>
                      </a:endParaRPr>
                    </a:p>
                  </a:txBody>
                  <a:tcPr marL="0" marR="0" marT="47506"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9685">
                        <a:lnSpc>
                          <a:spcPct val="100000"/>
                        </a:lnSpc>
                        <a:spcBef>
                          <a:spcPts val="400"/>
                        </a:spcBef>
                      </a:pPr>
                      <a:r>
                        <a:rPr sz="700" spc="-114" dirty="0">
                          <a:latin typeface="Arial"/>
                          <a:cs typeface="Arial"/>
                        </a:rPr>
                        <a:t>UPPER</a:t>
                      </a:r>
                      <a:r>
                        <a:rPr sz="700" spc="-40" dirty="0">
                          <a:latin typeface="Arial"/>
                          <a:cs typeface="Arial"/>
                        </a:rPr>
                        <a:t> </a:t>
                      </a:r>
                      <a:r>
                        <a:rPr sz="700" spc="-120" dirty="0">
                          <a:latin typeface="Arial"/>
                          <a:cs typeface="Arial"/>
                        </a:rPr>
                        <a:t>COASTAL</a:t>
                      </a:r>
                      <a:r>
                        <a:rPr sz="700" spc="-5" dirty="0">
                          <a:latin typeface="Arial"/>
                          <a:cs typeface="Arial"/>
                        </a:rPr>
                        <a:t> </a:t>
                      </a:r>
                      <a:r>
                        <a:rPr sz="700" spc="-75" dirty="0">
                          <a:latin typeface="Arial"/>
                          <a:cs typeface="Arial"/>
                        </a:rPr>
                        <a:t>PLAIN</a:t>
                      </a:r>
                      <a:r>
                        <a:rPr sz="700" spc="-50" dirty="0">
                          <a:latin typeface="Arial"/>
                          <a:cs typeface="Arial"/>
                        </a:rPr>
                        <a:t> </a:t>
                      </a:r>
                      <a:r>
                        <a:rPr sz="700" spc="-25" dirty="0">
                          <a:latin typeface="Arial"/>
                          <a:cs typeface="Arial"/>
                        </a:rPr>
                        <a:t>RPO</a:t>
                      </a:r>
                      <a:endParaRPr sz="700">
                        <a:latin typeface="Arial"/>
                        <a:cs typeface="Arial"/>
                      </a:endParaRPr>
                    </a:p>
                  </a:txBody>
                  <a:tcPr marL="0" marR="0" marT="47506"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63830">
                        <a:lnSpc>
                          <a:spcPct val="100000"/>
                        </a:lnSpc>
                        <a:spcBef>
                          <a:spcPts val="400"/>
                        </a:spcBef>
                      </a:pPr>
                      <a:r>
                        <a:rPr sz="700" spc="-65" dirty="0">
                          <a:latin typeface="Arial"/>
                          <a:cs typeface="Arial"/>
                        </a:rPr>
                        <a:t>U-</a:t>
                      </a:r>
                      <a:r>
                        <a:rPr sz="700" spc="-20" dirty="0">
                          <a:latin typeface="Arial"/>
                          <a:cs typeface="Arial"/>
                        </a:rPr>
                        <a:t>5945</a:t>
                      </a:r>
                      <a:endParaRPr sz="700">
                        <a:latin typeface="Arial"/>
                        <a:cs typeface="Arial"/>
                      </a:endParaRPr>
                    </a:p>
                  </a:txBody>
                  <a:tcPr marL="0" marR="0" marT="47506"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63830">
                        <a:lnSpc>
                          <a:spcPct val="100000"/>
                        </a:lnSpc>
                        <a:spcBef>
                          <a:spcPts val="400"/>
                        </a:spcBef>
                      </a:pPr>
                      <a:r>
                        <a:rPr sz="700" spc="-100" dirty="0">
                          <a:latin typeface="Arial"/>
                          <a:cs typeface="Arial"/>
                        </a:rPr>
                        <a:t>NOT</a:t>
                      </a:r>
                      <a:r>
                        <a:rPr sz="700" spc="-70" dirty="0">
                          <a:latin typeface="Arial"/>
                          <a:cs typeface="Arial"/>
                        </a:rPr>
                        <a:t> </a:t>
                      </a:r>
                      <a:r>
                        <a:rPr sz="700" spc="-10" dirty="0">
                          <a:latin typeface="Arial"/>
                          <a:cs typeface="Arial"/>
                        </a:rPr>
                        <a:t>FUNDED</a:t>
                      </a:r>
                      <a:endParaRPr sz="700">
                        <a:latin typeface="Arial"/>
                        <a:cs typeface="Arial"/>
                      </a:endParaRPr>
                    </a:p>
                  </a:txBody>
                  <a:tcPr marL="0" marR="0" marT="47506"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gn="ctr">
                        <a:lnSpc>
                          <a:spcPct val="100000"/>
                        </a:lnSpc>
                        <a:spcBef>
                          <a:spcPts val="400"/>
                        </a:spcBef>
                      </a:pPr>
                      <a:r>
                        <a:rPr sz="700" spc="-65" dirty="0">
                          <a:latin typeface="Arial"/>
                          <a:cs typeface="Arial"/>
                        </a:rPr>
                        <a:t>WILL</a:t>
                      </a:r>
                      <a:r>
                        <a:rPr sz="700" spc="-20" dirty="0">
                          <a:latin typeface="Arial"/>
                          <a:cs typeface="Arial"/>
                        </a:rPr>
                        <a:t> </a:t>
                      </a:r>
                      <a:r>
                        <a:rPr sz="700" spc="-120" dirty="0">
                          <a:latin typeface="Arial"/>
                          <a:cs typeface="Arial"/>
                        </a:rPr>
                        <a:t>BE</a:t>
                      </a:r>
                      <a:r>
                        <a:rPr sz="700" spc="-75" dirty="0">
                          <a:latin typeface="Arial"/>
                          <a:cs typeface="Arial"/>
                        </a:rPr>
                        <a:t> </a:t>
                      </a:r>
                      <a:r>
                        <a:rPr sz="700" spc="-65" dirty="0">
                          <a:latin typeface="Arial"/>
                          <a:cs typeface="Arial"/>
                        </a:rPr>
                        <a:t>REPRIORITIZED</a:t>
                      </a:r>
                      <a:endParaRPr sz="700">
                        <a:latin typeface="Arial"/>
                        <a:cs typeface="Arial"/>
                      </a:endParaRPr>
                    </a:p>
                  </a:txBody>
                  <a:tcPr marL="0" marR="0" marT="47506"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R="12065" algn="r">
                        <a:lnSpc>
                          <a:spcPct val="100000"/>
                        </a:lnSpc>
                        <a:spcBef>
                          <a:spcPts val="400"/>
                        </a:spcBef>
                      </a:pPr>
                      <a:r>
                        <a:rPr sz="700" spc="-10" dirty="0">
                          <a:latin typeface="Arial"/>
                          <a:cs typeface="Arial"/>
                        </a:rPr>
                        <a:t>$7,300,000</a:t>
                      </a:r>
                      <a:endParaRPr sz="700" dirty="0">
                        <a:latin typeface="Arial"/>
                        <a:cs typeface="Arial"/>
                      </a:endParaRPr>
                    </a:p>
                  </a:txBody>
                  <a:tcPr marL="0" marR="0" marT="47506"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11640545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1A9A94-5F44-3342-A4F6-FC6518AB7436}"/>
              </a:ext>
            </a:extLst>
          </p:cNvPr>
          <p:cNvSpPr>
            <a:spLocks noGrp="1"/>
          </p:cNvSpPr>
          <p:nvPr>
            <p:ph type="ctrTitle"/>
          </p:nvPr>
        </p:nvSpPr>
        <p:spPr/>
        <p:txBody>
          <a:bodyPr/>
          <a:lstStyle/>
          <a:p>
            <a:r>
              <a:rPr lang="en-US" dirty="0"/>
              <a:t>2024-2033 STIP Format</a:t>
            </a:r>
          </a:p>
        </p:txBody>
      </p:sp>
    </p:spTree>
    <p:extLst>
      <p:ext uri="{BB962C8B-B14F-4D97-AF65-F5344CB8AC3E}">
        <p14:creationId xmlns:p14="http://schemas.microsoft.com/office/powerpoint/2010/main" val="35039893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6596515-F238-1246-8181-4E56D6A965D5}"/>
              </a:ext>
            </a:extLst>
          </p:cNvPr>
          <p:cNvSpPr>
            <a:spLocks noGrp="1"/>
          </p:cNvSpPr>
          <p:nvPr>
            <p:ph type="title"/>
          </p:nvPr>
        </p:nvSpPr>
        <p:spPr>
          <a:xfrm>
            <a:off x="321375" y="1331983"/>
            <a:ext cx="8426513" cy="215248"/>
          </a:xfrm>
        </p:spPr>
        <p:txBody>
          <a:bodyPr>
            <a:normAutofit fontScale="90000"/>
          </a:bodyPr>
          <a:lstStyle/>
          <a:p>
            <a:r>
              <a:rPr lang="en-US" sz="2400" dirty="0"/>
              <a:t>2020-2029 STIP Format – Not User Friendly</a:t>
            </a:r>
          </a:p>
        </p:txBody>
      </p:sp>
      <p:sp>
        <p:nvSpPr>
          <p:cNvPr id="6" name="Slide Number Placeholder 5">
            <a:extLst>
              <a:ext uri="{FF2B5EF4-FFF2-40B4-BE49-F238E27FC236}">
                <a16:creationId xmlns:a16="http://schemas.microsoft.com/office/drawing/2014/main" id="{E57D3B13-AB4A-E54F-90CC-EC1C384D1244}"/>
              </a:ext>
            </a:extLst>
          </p:cNvPr>
          <p:cNvSpPr>
            <a:spLocks noGrp="1"/>
          </p:cNvSpPr>
          <p:nvPr>
            <p:ph type="sldNum" sz="quarter" idx="4"/>
          </p:nvPr>
        </p:nvSpPr>
        <p:spPr/>
        <p:txBody>
          <a:bodyPr/>
          <a:lstStyle/>
          <a:p>
            <a:pPr defTabSz="685800">
              <a:defRPr/>
            </a:pPr>
            <a:fld id="{71AF279C-F903-5C4F-9E12-139067057548}" type="slidenum">
              <a:rPr lang="en-US">
                <a:solidFill>
                  <a:srgbClr val="FFFFFF"/>
                </a:solidFill>
              </a:rPr>
              <a:pPr defTabSz="685800">
                <a:defRPr/>
              </a:pPr>
              <a:t>30</a:t>
            </a:fld>
            <a:endParaRPr lang="en-US" dirty="0">
              <a:solidFill>
                <a:srgbClr val="FFFFFF"/>
              </a:solidFill>
            </a:endParaRPr>
          </a:p>
        </p:txBody>
      </p:sp>
      <p:pic>
        <p:nvPicPr>
          <p:cNvPr id="5" name="Picture 4" descr="Table&#10;&#10;Description automatically generated with low confidence">
            <a:extLst>
              <a:ext uri="{FF2B5EF4-FFF2-40B4-BE49-F238E27FC236}">
                <a16:creationId xmlns:a16="http://schemas.microsoft.com/office/drawing/2014/main" id="{55DA91EC-08D7-4219-A3E1-459E4D810C2D}"/>
              </a:ext>
            </a:extLst>
          </p:cNvPr>
          <p:cNvPicPr>
            <a:picLocks noChangeAspect="1"/>
          </p:cNvPicPr>
          <p:nvPr/>
        </p:nvPicPr>
        <p:blipFill>
          <a:blip r:embed="rId3"/>
          <a:stretch>
            <a:fillRect/>
          </a:stretch>
        </p:blipFill>
        <p:spPr>
          <a:xfrm>
            <a:off x="1231626" y="1677220"/>
            <a:ext cx="6680748" cy="4323530"/>
          </a:xfrm>
          <a:prstGeom prst="rect">
            <a:avLst/>
          </a:prstGeom>
          <a:ln>
            <a:solidFill>
              <a:srgbClr val="002060"/>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53366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585E998-5D0D-B04C-A2B5-5D2ACD8E29A0}"/>
              </a:ext>
            </a:extLst>
          </p:cNvPr>
          <p:cNvSpPr>
            <a:spLocks noGrp="1"/>
          </p:cNvSpPr>
          <p:nvPr>
            <p:ph idx="1"/>
          </p:nvPr>
        </p:nvSpPr>
        <p:spPr>
          <a:xfrm>
            <a:off x="321374" y="1736869"/>
            <a:ext cx="8426513" cy="3800729"/>
          </a:xfrm>
        </p:spPr>
        <p:txBody>
          <a:bodyPr/>
          <a:lstStyle/>
          <a:p>
            <a:endParaRPr lang="en-US" sz="1800" dirty="0">
              <a:latin typeface="Calibri" panose="020F0502020204030204" pitchFamily="34" charset="0"/>
              <a:cs typeface="Calibri" panose="020F0502020204030204" pitchFamily="34" charset="0"/>
            </a:endParaRPr>
          </a:p>
          <a:p>
            <a:endParaRPr lang="en-US" dirty="0"/>
          </a:p>
        </p:txBody>
      </p:sp>
      <p:sp>
        <p:nvSpPr>
          <p:cNvPr id="4" name="Title 3">
            <a:extLst>
              <a:ext uri="{FF2B5EF4-FFF2-40B4-BE49-F238E27FC236}">
                <a16:creationId xmlns:a16="http://schemas.microsoft.com/office/drawing/2014/main" id="{36596515-F238-1246-8181-4E56D6A965D5}"/>
              </a:ext>
            </a:extLst>
          </p:cNvPr>
          <p:cNvSpPr>
            <a:spLocks noGrp="1"/>
          </p:cNvSpPr>
          <p:nvPr>
            <p:ph type="title"/>
          </p:nvPr>
        </p:nvSpPr>
        <p:spPr>
          <a:xfrm>
            <a:off x="321373" y="1145135"/>
            <a:ext cx="8426513" cy="215248"/>
          </a:xfrm>
        </p:spPr>
        <p:txBody>
          <a:bodyPr>
            <a:normAutofit fontScale="90000"/>
          </a:bodyPr>
          <a:lstStyle/>
          <a:p>
            <a:r>
              <a:rPr lang="en-US" sz="2400" dirty="0"/>
              <a:t>2024-2033 STIP Format – Excel-based</a:t>
            </a:r>
          </a:p>
        </p:txBody>
      </p:sp>
      <p:sp>
        <p:nvSpPr>
          <p:cNvPr id="6" name="Slide Number Placeholder 5">
            <a:extLst>
              <a:ext uri="{FF2B5EF4-FFF2-40B4-BE49-F238E27FC236}">
                <a16:creationId xmlns:a16="http://schemas.microsoft.com/office/drawing/2014/main" id="{E57D3B13-AB4A-E54F-90CC-EC1C384D1244}"/>
              </a:ext>
            </a:extLst>
          </p:cNvPr>
          <p:cNvSpPr>
            <a:spLocks noGrp="1"/>
          </p:cNvSpPr>
          <p:nvPr>
            <p:ph type="sldNum" sz="quarter" idx="4"/>
          </p:nvPr>
        </p:nvSpPr>
        <p:spPr/>
        <p:txBody>
          <a:bodyPr/>
          <a:lstStyle/>
          <a:p>
            <a:pPr defTabSz="685800">
              <a:defRPr/>
            </a:pPr>
            <a:fld id="{71AF279C-F903-5C4F-9E12-139067057548}" type="slidenum">
              <a:rPr lang="en-US" sz="825">
                <a:solidFill>
                  <a:srgbClr val="FFFFFF"/>
                </a:solidFill>
              </a:rPr>
              <a:pPr defTabSz="685800">
                <a:defRPr/>
              </a:pPr>
              <a:t>31</a:t>
            </a:fld>
            <a:endParaRPr lang="en-US" sz="825" dirty="0">
              <a:solidFill>
                <a:srgbClr val="FFFFFF"/>
              </a:solidFill>
            </a:endParaRPr>
          </a:p>
        </p:txBody>
      </p:sp>
      <p:sp>
        <p:nvSpPr>
          <p:cNvPr id="2" name="TextBox 1">
            <a:extLst>
              <a:ext uri="{FF2B5EF4-FFF2-40B4-BE49-F238E27FC236}">
                <a16:creationId xmlns:a16="http://schemas.microsoft.com/office/drawing/2014/main" id="{1E93E016-F204-49F8-8628-9FB7DE05D4B8}"/>
              </a:ext>
            </a:extLst>
          </p:cNvPr>
          <p:cNvSpPr txBox="1"/>
          <p:nvPr/>
        </p:nvSpPr>
        <p:spPr>
          <a:xfrm>
            <a:off x="321374" y="5698192"/>
            <a:ext cx="6126491" cy="276999"/>
          </a:xfrm>
          <a:prstGeom prst="rect">
            <a:avLst/>
          </a:prstGeom>
          <a:noFill/>
        </p:spPr>
        <p:txBody>
          <a:bodyPr wrap="square" rtlCol="0">
            <a:spAutoFit/>
          </a:bodyPr>
          <a:lstStyle/>
          <a:p>
            <a:pPr defTabSz="685800">
              <a:defRPr/>
            </a:pPr>
            <a:r>
              <a:rPr lang="en-US" sz="1200" dirty="0">
                <a:solidFill>
                  <a:srgbClr val="08293F"/>
                </a:solidFill>
                <a:latin typeface="Corbel" panose="020B0503020204020204"/>
              </a:rPr>
              <a:t>Note: These are not actual projects.  Data shown is for illustrative purposes only.</a:t>
            </a:r>
          </a:p>
        </p:txBody>
      </p:sp>
      <p:pic>
        <p:nvPicPr>
          <p:cNvPr id="7" name="Picture 6">
            <a:extLst>
              <a:ext uri="{FF2B5EF4-FFF2-40B4-BE49-F238E27FC236}">
                <a16:creationId xmlns:a16="http://schemas.microsoft.com/office/drawing/2014/main" id="{276164B9-4A6F-44C6-9747-9F0D2489DDDD}"/>
              </a:ext>
            </a:extLst>
          </p:cNvPr>
          <p:cNvPicPr>
            <a:picLocks noChangeAspect="1"/>
          </p:cNvPicPr>
          <p:nvPr/>
        </p:nvPicPr>
        <p:blipFill rotWithShape="1">
          <a:blip r:embed="rId3"/>
          <a:srcRect b="7251"/>
          <a:stretch/>
        </p:blipFill>
        <p:spPr>
          <a:xfrm>
            <a:off x="0" y="1502790"/>
            <a:ext cx="9144000" cy="3926463"/>
          </a:xfrm>
          <a:prstGeom prst="rect">
            <a:avLst/>
          </a:prstGeom>
        </p:spPr>
      </p:pic>
    </p:spTree>
    <p:extLst>
      <p:ext uri="{BB962C8B-B14F-4D97-AF65-F5344CB8AC3E}">
        <p14:creationId xmlns:p14="http://schemas.microsoft.com/office/powerpoint/2010/main" val="2109814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6596515-F238-1246-8181-4E56D6A965D5}"/>
              </a:ext>
            </a:extLst>
          </p:cNvPr>
          <p:cNvSpPr>
            <a:spLocks noGrp="1"/>
          </p:cNvSpPr>
          <p:nvPr>
            <p:ph type="title"/>
          </p:nvPr>
        </p:nvSpPr>
        <p:spPr>
          <a:xfrm>
            <a:off x="321375" y="1269943"/>
            <a:ext cx="8426513" cy="215248"/>
          </a:xfrm>
        </p:spPr>
        <p:txBody>
          <a:bodyPr>
            <a:normAutofit fontScale="90000"/>
          </a:bodyPr>
          <a:lstStyle/>
          <a:p>
            <a:r>
              <a:rPr lang="en-US" sz="2400" dirty="0"/>
              <a:t>2024-2033 STIP Format – Print on 11x17</a:t>
            </a:r>
          </a:p>
        </p:txBody>
      </p:sp>
      <p:sp>
        <p:nvSpPr>
          <p:cNvPr id="6" name="Slide Number Placeholder 5">
            <a:extLst>
              <a:ext uri="{FF2B5EF4-FFF2-40B4-BE49-F238E27FC236}">
                <a16:creationId xmlns:a16="http://schemas.microsoft.com/office/drawing/2014/main" id="{E57D3B13-AB4A-E54F-90CC-EC1C384D1244}"/>
              </a:ext>
            </a:extLst>
          </p:cNvPr>
          <p:cNvSpPr>
            <a:spLocks noGrp="1"/>
          </p:cNvSpPr>
          <p:nvPr>
            <p:ph type="sldNum" sz="quarter" idx="4"/>
          </p:nvPr>
        </p:nvSpPr>
        <p:spPr/>
        <p:txBody>
          <a:bodyPr/>
          <a:lstStyle/>
          <a:p>
            <a:pPr defTabSz="685800">
              <a:defRPr/>
            </a:pPr>
            <a:fld id="{71AF279C-F903-5C4F-9E12-139067057548}" type="slidenum">
              <a:rPr lang="en-US">
                <a:solidFill>
                  <a:srgbClr val="FFFFFF"/>
                </a:solidFill>
              </a:rPr>
              <a:pPr defTabSz="685800">
                <a:defRPr/>
              </a:pPr>
              <a:t>32</a:t>
            </a:fld>
            <a:endParaRPr lang="en-US" dirty="0">
              <a:solidFill>
                <a:srgbClr val="FFFFFF"/>
              </a:solidFill>
            </a:endParaRPr>
          </a:p>
        </p:txBody>
      </p:sp>
      <p:pic>
        <p:nvPicPr>
          <p:cNvPr id="5" name="Picture 4">
            <a:extLst>
              <a:ext uri="{FF2B5EF4-FFF2-40B4-BE49-F238E27FC236}">
                <a16:creationId xmlns:a16="http://schemas.microsoft.com/office/drawing/2014/main" id="{0AE9B47F-E87E-4FB5-8B9D-2E770C050440}"/>
              </a:ext>
            </a:extLst>
          </p:cNvPr>
          <p:cNvPicPr>
            <a:picLocks noChangeAspect="1"/>
          </p:cNvPicPr>
          <p:nvPr/>
        </p:nvPicPr>
        <p:blipFill rotWithShape="1">
          <a:blip r:embed="rId3"/>
          <a:srcRect b="15733"/>
          <a:stretch/>
        </p:blipFill>
        <p:spPr>
          <a:xfrm>
            <a:off x="370364" y="1556766"/>
            <a:ext cx="8377524" cy="4334256"/>
          </a:xfrm>
          <a:prstGeom prst="rect">
            <a:avLst/>
          </a:prstGeom>
        </p:spPr>
      </p:pic>
    </p:spTree>
    <p:extLst>
      <p:ext uri="{BB962C8B-B14F-4D97-AF65-F5344CB8AC3E}">
        <p14:creationId xmlns:p14="http://schemas.microsoft.com/office/powerpoint/2010/main" val="10840479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1A9A94-5F44-3342-A4F6-FC6518AB7436}"/>
              </a:ext>
            </a:extLst>
          </p:cNvPr>
          <p:cNvSpPr>
            <a:spLocks noGrp="1"/>
          </p:cNvSpPr>
          <p:nvPr>
            <p:ph type="ctrTitle"/>
          </p:nvPr>
        </p:nvSpPr>
        <p:spPr/>
        <p:txBody>
          <a:bodyPr/>
          <a:lstStyle/>
          <a:p>
            <a:r>
              <a:rPr lang="en-US" dirty="0"/>
              <a:t>Next Steps / Schedule</a:t>
            </a:r>
          </a:p>
        </p:txBody>
      </p:sp>
    </p:spTree>
    <p:extLst>
      <p:ext uri="{BB962C8B-B14F-4D97-AF65-F5344CB8AC3E}">
        <p14:creationId xmlns:p14="http://schemas.microsoft.com/office/powerpoint/2010/main" val="8091830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69285-7FB6-41BE-B746-534F79A960EF}"/>
              </a:ext>
            </a:extLst>
          </p:cNvPr>
          <p:cNvSpPr>
            <a:spLocks noGrp="1"/>
          </p:cNvSpPr>
          <p:nvPr>
            <p:ph type="title"/>
          </p:nvPr>
        </p:nvSpPr>
        <p:spPr>
          <a:xfrm>
            <a:off x="351213" y="169052"/>
            <a:ext cx="7985964" cy="610985"/>
          </a:xfrm>
        </p:spPr>
        <p:txBody>
          <a:bodyPr>
            <a:noAutofit/>
          </a:bodyPr>
          <a:lstStyle/>
          <a:p>
            <a:r>
              <a:rPr lang="en-US" sz="3600" b="1" dirty="0">
                <a:latin typeface="TransportNewMedium_gdi" panose="020B0604020202020204" charset="0"/>
              </a:rPr>
              <a:t>2024-2033 STIP Next Steps / Schedule</a:t>
            </a:r>
          </a:p>
        </p:txBody>
      </p:sp>
      <p:sp>
        <p:nvSpPr>
          <p:cNvPr id="5" name="Rectangle 4">
            <a:extLst>
              <a:ext uri="{FF2B5EF4-FFF2-40B4-BE49-F238E27FC236}">
                <a16:creationId xmlns:a16="http://schemas.microsoft.com/office/drawing/2014/main" id="{50454E22-19DA-4DAB-9C36-D2781D8FC06A}"/>
              </a:ext>
            </a:extLst>
          </p:cNvPr>
          <p:cNvSpPr/>
          <p:nvPr/>
        </p:nvSpPr>
        <p:spPr>
          <a:xfrm>
            <a:off x="236668" y="825579"/>
            <a:ext cx="8361331" cy="6032421"/>
          </a:xfrm>
          <a:prstGeom prst="rect">
            <a:avLst/>
          </a:prstGeom>
        </p:spPr>
        <p:txBody>
          <a:bodyPr wrap="square">
            <a:spAutoFit/>
          </a:bodyPr>
          <a:lstStyle/>
          <a:p>
            <a:pPr defTabSz="514350">
              <a:spcBef>
                <a:spcPts val="450"/>
              </a:spcBef>
              <a:defRPr/>
            </a:pPr>
            <a:r>
              <a:rPr lang="en-US" sz="2400" dirty="0">
                <a:solidFill>
                  <a:srgbClr val="082940"/>
                </a:solidFill>
                <a:latin typeface="TransportNewLight_gdi" pitchFamily="2" charset="77"/>
              </a:rPr>
              <a:t>Local Officials Education Webinar on May 17</a:t>
            </a:r>
            <a:r>
              <a:rPr lang="en-US" sz="2400" baseline="30000" dirty="0">
                <a:solidFill>
                  <a:srgbClr val="082940"/>
                </a:solidFill>
                <a:latin typeface="TransportNewLight_gdi" pitchFamily="2" charset="77"/>
              </a:rPr>
              <a:t>th</a:t>
            </a:r>
            <a:r>
              <a:rPr lang="en-US" sz="2400" dirty="0">
                <a:solidFill>
                  <a:srgbClr val="082940"/>
                </a:solidFill>
                <a:latin typeface="TransportNewLight_gdi" pitchFamily="2" charset="77"/>
              </a:rPr>
              <a:t> </a:t>
            </a:r>
          </a:p>
          <a:p>
            <a:pPr marL="342900" indent="-342900" defTabSz="514350">
              <a:spcBef>
                <a:spcPts val="450"/>
              </a:spcBef>
              <a:buFont typeface="Arial" panose="020B0604020202020204" pitchFamily="34" charset="0"/>
              <a:buChar char="•"/>
              <a:defRPr/>
            </a:pPr>
            <a:r>
              <a:rPr lang="en-US" sz="2400" dirty="0">
                <a:solidFill>
                  <a:srgbClr val="082940"/>
                </a:solidFill>
                <a:latin typeface="TransportNewLight_gdi" pitchFamily="2" charset="77"/>
              </a:rPr>
              <a:t>Commissioners, Councilmembers, Mayors, Managers, etc.</a:t>
            </a:r>
            <a:br>
              <a:rPr lang="en-US" sz="2400" dirty="0">
                <a:solidFill>
                  <a:srgbClr val="082940"/>
                </a:solidFill>
                <a:latin typeface="TransportNewLight_gdi" pitchFamily="2" charset="77"/>
              </a:rPr>
            </a:br>
            <a:r>
              <a:rPr lang="en-US" sz="2400" b="1" dirty="0">
                <a:solidFill>
                  <a:srgbClr val="FF0000"/>
                </a:solidFill>
              </a:rPr>
              <a:t>The next STIP Educational Webinar for Local Officials is scheduled for Tuesday, May 17, 2022 at 9:00am – 10:00am. </a:t>
            </a:r>
          </a:p>
          <a:p>
            <a:pPr defTabSz="514350">
              <a:spcBef>
                <a:spcPts val="450"/>
              </a:spcBef>
              <a:defRPr/>
            </a:pPr>
            <a:endParaRPr lang="en-US" sz="2400" dirty="0">
              <a:solidFill>
                <a:srgbClr val="082940"/>
              </a:solidFill>
              <a:latin typeface="TransportNewLight_gdi" pitchFamily="2" charset="77"/>
            </a:endParaRPr>
          </a:p>
          <a:p>
            <a:pPr marL="342900" indent="-342900" defTabSz="514350">
              <a:spcBef>
                <a:spcPts val="450"/>
              </a:spcBef>
              <a:buFont typeface="Arial" panose="020B0604020202020204" pitchFamily="34" charset="0"/>
              <a:buChar char="•"/>
              <a:defRPr/>
            </a:pPr>
            <a:r>
              <a:rPr lang="en-US" sz="2400" dirty="0">
                <a:solidFill>
                  <a:srgbClr val="082940"/>
                </a:solidFill>
                <a:latin typeface="TransportNewLight_gdi" pitchFamily="2" charset="77"/>
              </a:rPr>
              <a:t>STIP coordination meetings with MPO/RPOs as needed</a:t>
            </a:r>
          </a:p>
          <a:p>
            <a:pPr marL="342900" indent="-342900" defTabSz="514350">
              <a:spcBef>
                <a:spcPts val="450"/>
              </a:spcBef>
              <a:buFont typeface="Arial" panose="020B0604020202020204" pitchFamily="34" charset="0"/>
              <a:buChar char="•"/>
              <a:defRPr/>
            </a:pPr>
            <a:endParaRPr lang="en-US" sz="2400" dirty="0">
              <a:solidFill>
                <a:srgbClr val="082940"/>
              </a:solidFill>
              <a:latin typeface="TransportNewLight_gdi" pitchFamily="2" charset="77"/>
            </a:endParaRPr>
          </a:p>
          <a:p>
            <a:pPr marL="342900" indent="-342900" defTabSz="514350">
              <a:spcBef>
                <a:spcPts val="450"/>
              </a:spcBef>
              <a:buFont typeface="Arial" panose="020B0604020202020204" pitchFamily="34" charset="0"/>
              <a:buChar char="•"/>
              <a:defRPr/>
            </a:pPr>
            <a:r>
              <a:rPr lang="en-US" sz="2400" dirty="0">
                <a:solidFill>
                  <a:srgbClr val="082940"/>
                </a:solidFill>
                <a:latin typeface="TransportNewLight_gdi" pitchFamily="2" charset="77"/>
              </a:rPr>
              <a:t>Project swaps due to STIP managers by September 30</a:t>
            </a:r>
            <a:r>
              <a:rPr lang="en-US" sz="2400" baseline="30000" dirty="0">
                <a:solidFill>
                  <a:srgbClr val="082940"/>
                </a:solidFill>
                <a:latin typeface="TransportNewLight_gdi" pitchFamily="2" charset="77"/>
              </a:rPr>
              <a:t>th</a:t>
            </a:r>
            <a:endParaRPr lang="en-US" sz="2400" dirty="0">
              <a:solidFill>
                <a:srgbClr val="082940"/>
              </a:solidFill>
              <a:latin typeface="TransportNewLight_gdi" pitchFamily="2" charset="77"/>
            </a:endParaRPr>
          </a:p>
          <a:p>
            <a:pPr marL="342900" indent="-342900" defTabSz="514350">
              <a:spcBef>
                <a:spcPts val="450"/>
              </a:spcBef>
              <a:buFont typeface="Arial" panose="020B0604020202020204" pitchFamily="34" charset="0"/>
              <a:buChar char="•"/>
              <a:defRPr/>
            </a:pPr>
            <a:endParaRPr lang="en-US" sz="2400" dirty="0">
              <a:solidFill>
                <a:srgbClr val="082940"/>
              </a:solidFill>
              <a:latin typeface="TransportNewLight_gdi" pitchFamily="2" charset="77"/>
            </a:endParaRPr>
          </a:p>
          <a:p>
            <a:pPr marL="342900" indent="-342900" defTabSz="514350">
              <a:spcBef>
                <a:spcPts val="450"/>
              </a:spcBef>
              <a:buFont typeface="Arial" panose="020B0604020202020204" pitchFamily="34" charset="0"/>
              <a:buChar char="•"/>
              <a:defRPr/>
            </a:pPr>
            <a:r>
              <a:rPr lang="en-US" sz="2400" dirty="0">
                <a:solidFill>
                  <a:srgbClr val="082940"/>
                </a:solidFill>
                <a:latin typeface="TransportNewLight_gdi" pitchFamily="2" charset="77"/>
              </a:rPr>
              <a:t>Revised Draft STIP by December 2022</a:t>
            </a:r>
          </a:p>
          <a:p>
            <a:pPr marL="342900" indent="-342900" defTabSz="514350">
              <a:spcBef>
                <a:spcPts val="450"/>
              </a:spcBef>
              <a:buFont typeface="Arial" panose="020B0604020202020204" pitchFamily="34" charset="0"/>
              <a:buChar char="•"/>
              <a:defRPr/>
            </a:pPr>
            <a:endParaRPr lang="en-US" sz="2400" dirty="0">
              <a:solidFill>
                <a:srgbClr val="082940"/>
              </a:solidFill>
              <a:latin typeface="TransportNewLight_gdi" pitchFamily="2" charset="77"/>
            </a:endParaRPr>
          </a:p>
          <a:p>
            <a:pPr marL="342900" indent="-342900" defTabSz="514350">
              <a:spcBef>
                <a:spcPts val="450"/>
              </a:spcBef>
              <a:buFont typeface="Arial" panose="020B0604020202020204" pitchFamily="34" charset="0"/>
              <a:buChar char="•"/>
              <a:defRPr/>
            </a:pPr>
            <a:r>
              <a:rPr lang="en-US" sz="2400" dirty="0">
                <a:solidFill>
                  <a:srgbClr val="082940"/>
                </a:solidFill>
                <a:latin typeface="TransportNewLight_gdi" pitchFamily="2" charset="77"/>
              </a:rPr>
              <a:t>Public Involvement</a:t>
            </a:r>
          </a:p>
          <a:p>
            <a:pPr marL="342900" indent="-342900" defTabSz="514350">
              <a:spcBef>
                <a:spcPts val="450"/>
              </a:spcBef>
              <a:buFont typeface="Arial" panose="020B0604020202020204" pitchFamily="34" charset="0"/>
              <a:buChar char="•"/>
              <a:defRPr/>
            </a:pPr>
            <a:endParaRPr lang="en-US" sz="2400" dirty="0">
              <a:solidFill>
                <a:srgbClr val="082940"/>
              </a:solidFill>
              <a:latin typeface="TransportNewLight_gdi" pitchFamily="2" charset="77"/>
            </a:endParaRPr>
          </a:p>
          <a:p>
            <a:pPr marL="342900" indent="-342900" defTabSz="514350">
              <a:spcBef>
                <a:spcPts val="450"/>
              </a:spcBef>
              <a:buFont typeface="Arial" panose="020B0604020202020204" pitchFamily="34" charset="0"/>
              <a:buChar char="•"/>
              <a:defRPr/>
            </a:pPr>
            <a:r>
              <a:rPr lang="en-US" sz="2400" dirty="0">
                <a:solidFill>
                  <a:srgbClr val="082940"/>
                </a:solidFill>
                <a:latin typeface="TransportNewLight_gdi" pitchFamily="2" charset="77"/>
              </a:rPr>
              <a:t>Final 2024-2033 STIP to be adopted by BOT in Summer 2023</a:t>
            </a:r>
          </a:p>
        </p:txBody>
      </p:sp>
      <p:sp>
        <p:nvSpPr>
          <p:cNvPr id="7" name="Slide Number Placeholder 5">
            <a:extLst>
              <a:ext uri="{FF2B5EF4-FFF2-40B4-BE49-F238E27FC236}">
                <a16:creationId xmlns:a16="http://schemas.microsoft.com/office/drawing/2014/main" id="{3B79BB85-C8CA-4C10-B812-064547C9104D}"/>
              </a:ext>
            </a:extLst>
          </p:cNvPr>
          <p:cNvSpPr>
            <a:spLocks noGrp="1"/>
          </p:cNvSpPr>
          <p:nvPr>
            <p:ph type="sldNum" sz="quarter" idx="4"/>
          </p:nvPr>
        </p:nvSpPr>
        <p:spPr>
          <a:xfrm>
            <a:off x="8747888" y="5537598"/>
            <a:ext cx="396113" cy="273844"/>
          </a:xfrm>
        </p:spPr>
        <p:txBody>
          <a:bodyPr/>
          <a:lstStyle/>
          <a:p>
            <a:pPr defTabSz="685800">
              <a:defRPr/>
            </a:pPr>
            <a:fld id="{71AF279C-F903-5C4F-9E12-139067057548}" type="slidenum">
              <a:rPr lang="en-US" sz="825">
                <a:solidFill>
                  <a:srgbClr val="FFFFFF"/>
                </a:solidFill>
              </a:rPr>
              <a:pPr defTabSz="685800">
                <a:defRPr/>
              </a:pPr>
              <a:t>34</a:t>
            </a:fld>
            <a:endParaRPr lang="en-US" sz="1050" dirty="0">
              <a:solidFill>
                <a:srgbClr val="FFFFFF"/>
              </a:solidFill>
            </a:endParaRPr>
          </a:p>
        </p:txBody>
      </p:sp>
    </p:spTree>
    <p:extLst>
      <p:ext uri="{BB962C8B-B14F-4D97-AF65-F5344CB8AC3E}">
        <p14:creationId xmlns:p14="http://schemas.microsoft.com/office/powerpoint/2010/main" val="33151724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69285-7FB6-41BE-B746-534F79A960EF}"/>
              </a:ext>
            </a:extLst>
          </p:cNvPr>
          <p:cNvSpPr>
            <a:spLocks noGrp="1"/>
          </p:cNvSpPr>
          <p:nvPr>
            <p:ph type="title"/>
          </p:nvPr>
        </p:nvSpPr>
        <p:spPr>
          <a:xfrm>
            <a:off x="383485" y="777628"/>
            <a:ext cx="7234150" cy="610985"/>
          </a:xfrm>
        </p:spPr>
        <p:txBody>
          <a:bodyPr>
            <a:normAutofit fontScale="90000"/>
          </a:bodyPr>
          <a:lstStyle/>
          <a:p>
            <a:r>
              <a:rPr lang="en-US" sz="3600" b="1" dirty="0">
                <a:latin typeface="TransportNewMedium_gdi" panose="020B0604020202020204" charset="0"/>
              </a:rPr>
              <a:t>Prioritization Next Steps and Schedule</a:t>
            </a:r>
          </a:p>
        </p:txBody>
      </p:sp>
      <p:sp>
        <p:nvSpPr>
          <p:cNvPr id="5" name="Rectangle 4">
            <a:extLst>
              <a:ext uri="{FF2B5EF4-FFF2-40B4-BE49-F238E27FC236}">
                <a16:creationId xmlns:a16="http://schemas.microsoft.com/office/drawing/2014/main" id="{50454E22-19DA-4DAB-9C36-D2781D8FC06A}"/>
              </a:ext>
            </a:extLst>
          </p:cNvPr>
          <p:cNvSpPr/>
          <p:nvPr/>
        </p:nvSpPr>
        <p:spPr>
          <a:xfrm>
            <a:off x="383485" y="1672437"/>
            <a:ext cx="8070488" cy="4603824"/>
          </a:xfrm>
          <a:prstGeom prst="rect">
            <a:avLst/>
          </a:prstGeom>
        </p:spPr>
        <p:txBody>
          <a:bodyPr wrap="square">
            <a:spAutoFit/>
          </a:bodyPr>
          <a:lstStyle/>
          <a:p>
            <a:pPr defTabSz="514350">
              <a:spcBef>
                <a:spcPts val="450"/>
              </a:spcBef>
              <a:defRPr/>
            </a:pPr>
            <a:r>
              <a:rPr lang="en-US" sz="2400" dirty="0">
                <a:solidFill>
                  <a:srgbClr val="082940"/>
                </a:solidFill>
                <a:latin typeface="TransportNewLight_gdi" pitchFamily="2" charset="77"/>
              </a:rPr>
              <a:t>P7 Workgroup will likely begin Fall 2022</a:t>
            </a:r>
          </a:p>
          <a:p>
            <a:pPr defTabSz="514350">
              <a:spcBef>
                <a:spcPts val="450"/>
              </a:spcBef>
              <a:defRPr/>
            </a:pPr>
            <a:endParaRPr lang="en-US" sz="2400" dirty="0">
              <a:solidFill>
                <a:srgbClr val="082940"/>
              </a:solidFill>
              <a:latin typeface="TransportNewLight_gdi" pitchFamily="2" charset="77"/>
            </a:endParaRPr>
          </a:p>
          <a:p>
            <a:pPr defTabSz="514350">
              <a:spcBef>
                <a:spcPts val="450"/>
              </a:spcBef>
              <a:defRPr/>
            </a:pPr>
            <a:r>
              <a:rPr lang="en-US" sz="2400" dirty="0">
                <a:solidFill>
                  <a:srgbClr val="082940"/>
                </a:solidFill>
                <a:latin typeface="TransportNewLight_gdi" pitchFamily="2" charset="77"/>
              </a:rPr>
              <a:t>P7 should generate the 2026-2035 STIP</a:t>
            </a:r>
          </a:p>
          <a:p>
            <a:pPr marL="257175" indent="-257175" defTabSz="514350">
              <a:spcBef>
                <a:spcPts val="450"/>
              </a:spcBef>
              <a:buFont typeface="Arial" panose="020B0604020202020204" pitchFamily="34" charset="0"/>
              <a:buChar char="•"/>
              <a:defRPr/>
            </a:pPr>
            <a:r>
              <a:rPr lang="en-US" sz="2400" dirty="0">
                <a:solidFill>
                  <a:srgbClr val="082940"/>
                </a:solidFill>
                <a:latin typeface="TransportNewLight_gdi" pitchFamily="2" charset="77"/>
              </a:rPr>
              <a:t>Return to two-year Prioritization/STIP cycle</a:t>
            </a:r>
          </a:p>
          <a:p>
            <a:pPr defTabSz="514350">
              <a:spcBef>
                <a:spcPts val="450"/>
              </a:spcBef>
              <a:defRPr/>
            </a:pPr>
            <a:endParaRPr lang="en-US" sz="2400" dirty="0">
              <a:solidFill>
                <a:srgbClr val="082940"/>
              </a:solidFill>
              <a:latin typeface="TransportNewLight_gdi" pitchFamily="2" charset="77"/>
            </a:endParaRPr>
          </a:p>
          <a:p>
            <a:pPr defTabSz="514350">
              <a:spcBef>
                <a:spcPts val="450"/>
              </a:spcBef>
              <a:defRPr/>
            </a:pPr>
            <a:r>
              <a:rPr lang="en-US" sz="3600" b="1" dirty="0">
                <a:solidFill>
                  <a:srgbClr val="FF0000"/>
                </a:solidFill>
                <a:latin typeface="TransportNewLight_gdi" pitchFamily="2" charset="77"/>
              </a:rPr>
              <a:t>Anticipated P7 submittal window: Summer 2023</a:t>
            </a:r>
          </a:p>
          <a:p>
            <a:pPr defTabSz="514350">
              <a:spcBef>
                <a:spcPts val="450"/>
              </a:spcBef>
              <a:defRPr/>
            </a:pPr>
            <a:endParaRPr lang="en-US" sz="2400" dirty="0">
              <a:solidFill>
                <a:srgbClr val="082940"/>
              </a:solidFill>
              <a:latin typeface="TransportNewLight_gdi" pitchFamily="2" charset="77"/>
            </a:endParaRPr>
          </a:p>
          <a:p>
            <a:pPr defTabSz="514350">
              <a:spcBef>
                <a:spcPts val="450"/>
              </a:spcBef>
              <a:defRPr/>
            </a:pPr>
            <a:r>
              <a:rPr lang="en-US" sz="2400" dirty="0">
                <a:solidFill>
                  <a:srgbClr val="082940"/>
                </a:solidFill>
                <a:latin typeface="TransportNewLight_gdi" pitchFamily="2" charset="77"/>
              </a:rPr>
              <a:t>Anticipated P7 quantitative scores and 2026-2035 Statewide Mobility programming: Spring 2024</a:t>
            </a:r>
          </a:p>
        </p:txBody>
      </p:sp>
      <p:sp>
        <p:nvSpPr>
          <p:cNvPr id="6" name="Slide Number Placeholder 5">
            <a:extLst>
              <a:ext uri="{FF2B5EF4-FFF2-40B4-BE49-F238E27FC236}">
                <a16:creationId xmlns:a16="http://schemas.microsoft.com/office/drawing/2014/main" id="{735B96CB-7463-45E7-91DB-740A2EAABCF8}"/>
              </a:ext>
            </a:extLst>
          </p:cNvPr>
          <p:cNvSpPr>
            <a:spLocks noGrp="1"/>
          </p:cNvSpPr>
          <p:nvPr>
            <p:ph type="sldNum" sz="quarter" idx="4"/>
          </p:nvPr>
        </p:nvSpPr>
        <p:spPr>
          <a:xfrm>
            <a:off x="8747888" y="5537598"/>
            <a:ext cx="396113" cy="273844"/>
          </a:xfrm>
        </p:spPr>
        <p:txBody>
          <a:bodyPr/>
          <a:lstStyle/>
          <a:p>
            <a:pPr defTabSz="685800">
              <a:defRPr/>
            </a:pPr>
            <a:fld id="{71AF279C-F903-5C4F-9E12-139067057548}" type="slidenum">
              <a:rPr lang="en-US" sz="825">
                <a:solidFill>
                  <a:srgbClr val="FFFFFF"/>
                </a:solidFill>
              </a:rPr>
              <a:pPr defTabSz="685800">
                <a:defRPr/>
              </a:pPr>
              <a:t>35</a:t>
            </a:fld>
            <a:endParaRPr lang="en-US" sz="825" dirty="0">
              <a:solidFill>
                <a:srgbClr val="FFFFFF"/>
              </a:solidFill>
            </a:endParaRPr>
          </a:p>
        </p:txBody>
      </p:sp>
    </p:spTree>
    <p:extLst>
      <p:ext uri="{BB962C8B-B14F-4D97-AF65-F5344CB8AC3E}">
        <p14:creationId xmlns:p14="http://schemas.microsoft.com/office/powerpoint/2010/main" val="269577539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69285-7FB6-41BE-B746-534F79A960EF}"/>
              </a:ext>
            </a:extLst>
          </p:cNvPr>
          <p:cNvSpPr>
            <a:spLocks noGrp="1"/>
          </p:cNvSpPr>
          <p:nvPr>
            <p:ph type="title"/>
          </p:nvPr>
        </p:nvSpPr>
        <p:spPr>
          <a:xfrm>
            <a:off x="409025" y="362951"/>
            <a:ext cx="7234150" cy="610985"/>
          </a:xfrm>
        </p:spPr>
        <p:txBody>
          <a:bodyPr/>
          <a:lstStyle/>
          <a:p>
            <a:r>
              <a:rPr lang="en-US" sz="2400" dirty="0">
                <a:latin typeface="TransportNewMedium_gdi" panose="020B0604020202020204" charset="0"/>
              </a:rPr>
              <a:t>2024-2033 STIP Next Steps / Schedule</a:t>
            </a:r>
          </a:p>
        </p:txBody>
      </p:sp>
      <p:sp>
        <p:nvSpPr>
          <p:cNvPr id="7" name="Slide Number Placeholder 5">
            <a:extLst>
              <a:ext uri="{FF2B5EF4-FFF2-40B4-BE49-F238E27FC236}">
                <a16:creationId xmlns:a16="http://schemas.microsoft.com/office/drawing/2014/main" id="{3B79BB85-C8CA-4C10-B812-064547C9104D}"/>
              </a:ext>
            </a:extLst>
          </p:cNvPr>
          <p:cNvSpPr>
            <a:spLocks noGrp="1"/>
          </p:cNvSpPr>
          <p:nvPr>
            <p:ph type="sldNum" sz="quarter" idx="4"/>
          </p:nvPr>
        </p:nvSpPr>
        <p:spPr>
          <a:xfrm>
            <a:off x="8747888" y="5537598"/>
            <a:ext cx="396113" cy="273844"/>
          </a:xfrm>
        </p:spPr>
        <p:txBody>
          <a:bodyPr/>
          <a:lstStyle/>
          <a:p>
            <a:pPr defTabSz="685800">
              <a:defRPr/>
            </a:pPr>
            <a:fld id="{71AF279C-F903-5C4F-9E12-139067057548}" type="slidenum">
              <a:rPr lang="en-US" sz="825">
                <a:solidFill>
                  <a:srgbClr val="FFFFFF"/>
                </a:solidFill>
              </a:rPr>
              <a:pPr defTabSz="685800">
                <a:defRPr/>
              </a:pPr>
              <a:t>36</a:t>
            </a:fld>
            <a:endParaRPr lang="en-US" sz="1050" dirty="0">
              <a:solidFill>
                <a:srgbClr val="FFFFFF"/>
              </a:solidFill>
            </a:endParaRPr>
          </a:p>
        </p:txBody>
      </p:sp>
      <p:pic>
        <p:nvPicPr>
          <p:cNvPr id="8" name="Picture 7">
            <a:extLst>
              <a:ext uri="{FF2B5EF4-FFF2-40B4-BE49-F238E27FC236}">
                <a16:creationId xmlns:a16="http://schemas.microsoft.com/office/drawing/2014/main" id="{C736E188-7EAD-4AE9-A8C7-B29DE0BC700E}"/>
              </a:ext>
            </a:extLst>
          </p:cNvPr>
          <p:cNvPicPr>
            <a:picLocks noChangeAspect="1"/>
          </p:cNvPicPr>
          <p:nvPr/>
        </p:nvPicPr>
        <p:blipFill>
          <a:blip r:embed="rId3"/>
          <a:stretch>
            <a:fillRect/>
          </a:stretch>
        </p:blipFill>
        <p:spPr>
          <a:xfrm>
            <a:off x="55555" y="1067564"/>
            <a:ext cx="8692333" cy="4743878"/>
          </a:xfrm>
          <a:prstGeom prst="rect">
            <a:avLst/>
          </a:prstGeom>
        </p:spPr>
      </p:pic>
      <p:sp>
        <p:nvSpPr>
          <p:cNvPr id="5" name="Donut 4">
            <a:extLst>
              <a:ext uri="{FF2B5EF4-FFF2-40B4-BE49-F238E27FC236}">
                <a16:creationId xmlns:a16="http://schemas.microsoft.com/office/drawing/2014/main" id="{1DAA075D-33E2-47CF-DD5D-31738A107432}"/>
              </a:ext>
            </a:extLst>
          </p:cNvPr>
          <p:cNvSpPr/>
          <p:nvPr/>
        </p:nvSpPr>
        <p:spPr>
          <a:xfrm>
            <a:off x="5823493" y="3108960"/>
            <a:ext cx="3320507" cy="2876200"/>
          </a:xfrm>
          <a:prstGeom prst="donut">
            <a:avLst>
              <a:gd name="adj" fmla="val 3472"/>
            </a:avLst>
          </a:prstGeom>
          <a:solidFill>
            <a:srgbClr val="FF0000"/>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5717535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1"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8" presetClass="emph" presetSubtype="0" fill="hold" grpId="0" nodeType="clickEffect">
                                  <p:stCondLst>
                                    <p:cond delay="0"/>
                                  </p:stCondLst>
                                  <p:childTnLst>
                                    <p:animRot by="21600000">
                                      <p:cBhvr>
                                        <p:cTn id="24" dur="2000" fill="hold"/>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0"/>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TAC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May 11, 2022</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sp>
        <p:nvSpPr>
          <p:cNvPr id="160773" name="Content Placeholder 2"/>
          <p:cNvSpPr>
            <a:spLocks noGrp="1"/>
          </p:cNvSpPr>
          <p:nvPr>
            <p:ph idx="1"/>
          </p:nvPr>
        </p:nvSpPr>
        <p:spPr>
          <a:xfrm>
            <a:off x="0" y="1294482"/>
            <a:ext cx="8978747" cy="695683"/>
          </a:xfrm>
        </p:spPr>
        <p:txBody>
          <a:bodyPr>
            <a:normAutofit/>
          </a:bodyPr>
          <a:lstStyle/>
          <a:p>
            <a:pPr marL="0" indent="0">
              <a:buNone/>
            </a:pPr>
            <a:r>
              <a:rPr lang="en-US" sz="3600" b="1" dirty="0">
                <a:latin typeface="Calibri" pitchFamily="34" charset="0"/>
              </a:rPr>
              <a:t>7. NCDOT Clean Transportation Plan</a:t>
            </a:r>
          </a:p>
          <a:p>
            <a:pPr marL="0" indent="0">
              <a:buNone/>
            </a:pPr>
            <a:endParaRPr lang="en-US" sz="2400" dirty="0">
              <a:latin typeface="Calibri" pitchFamily="34" charset="0"/>
            </a:endParaRPr>
          </a:p>
          <a:p>
            <a:pPr marL="0" indent="0">
              <a:buNone/>
            </a:pPr>
            <a:endParaRPr lang="en-US" sz="1500" dirty="0">
              <a:latin typeface="Calibri" pitchFamily="34" charset="0"/>
            </a:endParaRPr>
          </a:p>
        </p:txBody>
      </p:sp>
      <p:sp>
        <p:nvSpPr>
          <p:cNvPr id="2" name="TextBox 1">
            <a:extLst>
              <a:ext uri="{FF2B5EF4-FFF2-40B4-BE49-F238E27FC236}">
                <a16:creationId xmlns:a16="http://schemas.microsoft.com/office/drawing/2014/main" id="{93F5FA29-CB14-6D40-930A-8134D867B2F1}"/>
              </a:ext>
            </a:extLst>
          </p:cNvPr>
          <p:cNvSpPr txBox="1"/>
          <p:nvPr/>
        </p:nvSpPr>
        <p:spPr>
          <a:xfrm>
            <a:off x="342045" y="1931192"/>
            <a:ext cx="8221042" cy="4832092"/>
          </a:xfrm>
          <a:prstGeom prst="rect">
            <a:avLst/>
          </a:prstGeom>
          <a:noFill/>
        </p:spPr>
        <p:txBody>
          <a:bodyPr wrap="square" rtlCol="0">
            <a:spAutoFit/>
          </a:bodyPr>
          <a:lstStyle/>
          <a:p>
            <a:r>
              <a:rPr lang="en-US" dirty="0"/>
              <a:t>​In​ January 2022, Gov. Roy Cooper signed </a:t>
            </a:r>
            <a:r>
              <a:rPr lang="en-US" u="sng" dirty="0">
                <a:hlinkClick r:id="rId5" tooltip="Executive Order 246 (EO246)"/>
              </a:rPr>
              <a:t>Executive Order 246 (EO 246)</a:t>
            </a:r>
            <a:r>
              <a:rPr lang="en-US" dirty="0"/>
              <a:t>, “North Carolina’s Transformation to a Clean, Equitable Economy,” setting the course for North Carolina’s continued work to reduce economy-wide greenhouse gas emissions, advance environmental justice and create good paying jobs for North Carolinians throughout the state. This executive order builds upon 2018’s </a:t>
            </a:r>
            <a:r>
              <a:rPr lang="en-US" u="sng" dirty="0">
                <a:hlinkClick r:id="rId6" tooltip="Executive Order 80"/>
              </a:rPr>
              <a:t>Executive Order 80​</a:t>
            </a:r>
            <a:r>
              <a:rPr lang="en-US" dirty="0"/>
              <a:t>, which established a goal to reduce greenhouse gas emissions by 40 percent and increase zero-emission vehicle (ZEV) adoption to 80,000 vehicles by 2025.</a:t>
            </a:r>
          </a:p>
          <a:p>
            <a:endParaRPr lang="en-US" dirty="0"/>
          </a:p>
          <a:p>
            <a:r>
              <a:rPr lang="en-US" sz="2000" b="1" dirty="0"/>
              <a:t>The NCDOT Clean Transportation Plan Team is looking for input: </a:t>
            </a:r>
            <a:endParaRPr lang="en-US" sz="2000" b="1" dirty="0">
              <a:hlinkClick r:id="rId7"/>
            </a:endParaRPr>
          </a:p>
          <a:p>
            <a:endParaRPr lang="en-US" dirty="0">
              <a:hlinkClick r:id="rId7"/>
            </a:endParaRPr>
          </a:p>
          <a:p>
            <a:r>
              <a:rPr lang="en-US" dirty="0">
                <a:hlinkClick r:id="rId7"/>
              </a:rPr>
              <a:t>https://publicinput.com/NC-CleanTransPlan-Survey</a:t>
            </a:r>
            <a:endParaRPr lang="en-US" dirty="0"/>
          </a:p>
          <a:p>
            <a:pPr marL="342900" indent="-342900">
              <a:buAutoNum type="alphaUcPeriod"/>
            </a:pPr>
            <a:endParaRPr lang="en-US" dirty="0"/>
          </a:p>
          <a:p>
            <a:r>
              <a:rPr lang="en-US" dirty="0"/>
              <a:t>Note: It has been reported that the NC State Legislatures are considering in the upcoming short session to divert sales tax revenue from transportation specific transactions to the Highway Trust Fund versus the General Fund. It is estimated that amount to be diverted is approximately $400-$500M per year.</a:t>
            </a:r>
          </a:p>
          <a:p>
            <a:pPr marL="342900" indent="-342900">
              <a:buAutoNum type="alphaUcPeriod"/>
            </a:pPr>
            <a:endParaRPr lang="en-US" dirty="0"/>
          </a:p>
        </p:txBody>
      </p:sp>
    </p:spTree>
    <p:extLst>
      <p:ext uri="{BB962C8B-B14F-4D97-AF65-F5344CB8AC3E}">
        <p14:creationId xmlns:p14="http://schemas.microsoft.com/office/powerpoint/2010/main" val="31085696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1814"/>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0"/>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TAC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May 11, 2022</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sp>
        <p:nvSpPr>
          <p:cNvPr id="160773" name="Content Placeholder 2"/>
          <p:cNvSpPr>
            <a:spLocks noGrp="1"/>
          </p:cNvSpPr>
          <p:nvPr>
            <p:ph idx="1"/>
          </p:nvPr>
        </p:nvSpPr>
        <p:spPr>
          <a:xfrm>
            <a:off x="0" y="1048782"/>
            <a:ext cx="8978747" cy="695683"/>
          </a:xfrm>
        </p:spPr>
        <p:txBody>
          <a:bodyPr>
            <a:normAutofit/>
          </a:bodyPr>
          <a:lstStyle/>
          <a:p>
            <a:pPr marL="0" indent="0">
              <a:buNone/>
            </a:pPr>
            <a:r>
              <a:rPr lang="en-US" sz="3600" b="1" dirty="0">
                <a:latin typeface="Calibri" pitchFamily="34" charset="0"/>
              </a:rPr>
              <a:t>7. NCDOT Clean Transportation Plan</a:t>
            </a:r>
          </a:p>
          <a:p>
            <a:pPr marL="0" indent="0">
              <a:buNone/>
            </a:pPr>
            <a:endParaRPr lang="en-US" sz="2400" dirty="0">
              <a:latin typeface="Calibri" pitchFamily="34" charset="0"/>
            </a:endParaRPr>
          </a:p>
          <a:p>
            <a:pPr marL="0" indent="0">
              <a:buNone/>
            </a:pPr>
            <a:endParaRPr lang="en-US" sz="1500" dirty="0">
              <a:latin typeface="Calibri" pitchFamily="34" charset="0"/>
            </a:endParaRPr>
          </a:p>
        </p:txBody>
      </p:sp>
      <p:sp>
        <p:nvSpPr>
          <p:cNvPr id="2" name="TextBox 1">
            <a:extLst>
              <a:ext uri="{FF2B5EF4-FFF2-40B4-BE49-F238E27FC236}">
                <a16:creationId xmlns:a16="http://schemas.microsoft.com/office/drawing/2014/main" id="{93F5FA29-CB14-6D40-930A-8134D867B2F1}"/>
              </a:ext>
            </a:extLst>
          </p:cNvPr>
          <p:cNvSpPr txBox="1"/>
          <p:nvPr/>
        </p:nvSpPr>
        <p:spPr>
          <a:xfrm>
            <a:off x="342045" y="1931192"/>
            <a:ext cx="8221042" cy="646331"/>
          </a:xfrm>
          <a:prstGeom prst="rect">
            <a:avLst/>
          </a:prstGeom>
          <a:noFill/>
        </p:spPr>
        <p:txBody>
          <a:bodyPr wrap="square" rtlCol="0">
            <a:spAutoFit/>
          </a:bodyPr>
          <a:lstStyle/>
          <a:p>
            <a:pPr marL="342900" indent="-342900">
              <a:buAutoNum type="alphaUcPeriod"/>
            </a:pPr>
            <a:endParaRPr lang="en-US" dirty="0"/>
          </a:p>
          <a:p>
            <a:pPr marL="342900" indent="-342900">
              <a:buAutoNum type="alphaUcPeriod"/>
            </a:pPr>
            <a:endParaRPr lang="en-US" dirty="0"/>
          </a:p>
        </p:txBody>
      </p:sp>
      <p:pic>
        <p:nvPicPr>
          <p:cNvPr id="4" name="Picture 3" descr="A picture containing graphical user interface&#10;&#10;Description automatically generated">
            <a:extLst>
              <a:ext uri="{FF2B5EF4-FFF2-40B4-BE49-F238E27FC236}">
                <a16:creationId xmlns:a16="http://schemas.microsoft.com/office/drawing/2014/main" id="{4260F76B-76FC-4747-AAFF-2EFEA264B8B2}"/>
              </a:ext>
            </a:extLst>
          </p:cNvPr>
          <p:cNvPicPr>
            <a:picLocks noChangeAspect="1"/>
          </p:cNvPicPr>
          <p:nvPr/>
        </p:nvPicPr>
        <p:blipFill>
          <a:blip r:embed="rId5"/>
          <a:stretch>
            <a:fillRect/>
          </a:stretch>
        </p:blipFill>
        <p:spPr>
          <a:xfrm>
            <a:off x="0" y="1606706"/>
            <a:ext cx="9144000" cy="5324880"/>
          </a:xfrm>
          <a:prstGeom prst="rect">
            <a:avLst/>
          </a:prstGeom>
        </p:spPr>
      </p:pic>
    </p:spTree>
    <p:extLst>
      <p:ext uri="{BB962C8B-B14F-4D97-AF65-F5344CB8AC3E}">
        <p14:creationId xmlns:p14="http://schemas.microsoft.com/office/powerpoint/2010/main" val="373251950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1814"/>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0"/>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TAC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May 11, 2022</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sp>
        <p:nvSpPr>
          <p:cNvPr id="160773" name="Content Placeholder 2"/>
          <p:cNvSpPr>
            <a:spLocks noGrp="1"/>
          </p:cNvSpPr>
          <p:nvPr>
            <p:ph idx="1"/>
          </p:nvPr>
        </p:nvSpPr>
        <p:spPr>
          <a:xfrm>
            <a:off x="0" y="1073266"/>
            <a:ext cx="8978747" cy="695683"/>
          </a:xfrm>
        </p:spPr>
        <p:txBody>
          <a:bodyPr>
            <a:normAutofit/>
          </a:bodyPr>
          <a:lstStyle/>
          <a:p>
            <a:pPr marL="0" indent="0">
              <a:buNone/>
            </a:pPr>
            <a:r>
              <a:rPr lang="en-US" sz="3600" b="1" dirty="0">
                <a:latin typeface="Calibri" pitchFamily="34" charset="0"/>
              </a:rPr>
              <a:t>7. NCDOT Clean Transportation Plan</a:t>
            </a:r>
          </a:p>
          <a:p>
            <a:pPr marL="0" indent="0">
              <a:buNone/>
            </a:pPr>
            <a:endParaRPr lang="en-US" sz="2400" dirty="0">
              <a:latin typeface="Calibri" pitchFamily="34" charset="0"/>
            </a:endParaRPr>
          </a:p>
          <a:p>
            <a:pPr marL="0" indent="0">
              <a:buNone/>
            </a:pPr>
            <a:endParaRPr lang="en-US" sz="1500" dirty="0">
              <a:latin typeface="Calibri" pitchFamily="34" charset="0"/>
            </a:endParaRPr>
          </a:p>
        </p:txBody>
      </p:sp>
      <p:sp>
        <p:nvSpPr>
          <p:cNvPr id="2" name="TextBox 1">
            <a:extLst>
              <a:ext uri="{FF2B5EF4-FFF2-40B4-BE49-F238E27FC236}">
                <a16:creationId xmlns:a16="http://schemas.microsoft.com/office/drawing/2014/main" id="{93F5FA29-CB14-6D40-930A-8134D867B2F1}"/>
              </a:ext>
            </a:extLst>
          </p:cNvPr>
          <p:cNvSpPr txBox="1"/>
          <p:nvPr/>
        </p:nvSpPr>
        <p:spPr>
          <a:xfrm>
            <a:off x="342045" y="1931192"/>
            <a:ext cx="8221042" cy="923330"/>
          </a:xfrm>
          <a:prstGeom prst="rect">
            <a:avLst/>
          </a:prstGeom>
          <a:noFill/>
        </p:spPr>
        <p:txBody>
          <a:bodyPr wrap="square" rtlCol="0">
            <a:spAutoFit/>
          </a:bodyPr>
          <a:lstStyle/>
          <a:p>
            <a:pPr marL="342900" indent="-342900">
              <a:buAutoNum type="alphaUcPeriod"/>
            </a:pPr>
            <a:endParaRPr lang="en-US" dirty="0"/>
          </a:p>
          <a:p>
            <a:pPr marL="342900" indent="-342900">
              <a:buAutoNum type="alphaUcPeriod"/>
            </a:pPr>
            <a:endParaRPr lang="en-US" dirty="0"/>
          </a:p>
          <a:p>
            <a:pPr marL="342900" indent="-342900">
              <a:buAutoNum type="alphaUcPeriod"/>
            </a:pPr>
            <a:endParaRPr lang="en-US" dirty="0"/>
          </a:p>
        </p:txBody>
      </p:sp>
      <p:pic>
        <p:nvPicPr>
          <p:cNvPr id="4" name="Picture 3">
            <a:extLst>
              <a:ext uri="{FF2B5EF4-FFF2-40B4-BE49-F238E27FC236}">
                <a16:creationId xmlns:a16="http://schemas.microsoft.com/office/drawing/2014/main" id="{C28869EF-B4D2-D943-AC14-951496AF3E22}"/>
              </a:ext>
            </a:extLst>
          </p:cNvPr>
          <p:cNvPicPr>
            <a:picLocks noChangeAspect="1"/>
          </p:cNvPicPr>
          <p:nvPr/>
        </p:nvPicPr>
        <p:blipFill>
          <a:blip r:embed="rId5"/>
          <a:stretch>
            <a:fillRect/>
          </a:stretch>
        </p:blipFill>
        <p:spPr>
          <a:xfrm>
            <a:off x="0" y="1606706"/>
            <a:ext cx="9144000" cy="5274518"/>
          </a:xfrm>
          <a:prstGeom prst="rect">
            <a:avLst/>
          </a:prstGeom>
        </p:spPr>
      </p:pic>
    </p:spTree>
    <p:extLst>
      <p:ext uri="{BB962C8B-B14F-4D97-AF65-F5344CB8AC3E}">
        <p14:creationId xmlns:p14="http://schemas.microsoft.com/office/powerpoint/2010/main" val="282607127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3999" cy="6858000"/>
          </a:xfrm>
          <a:prstGeom prst="rect">
            <a:avLst/>
          </a:prstGeom>
          <a:noFill/>
          <a:ln w="9525">
            <a:noFill/>
            <a:miter lim="800000"/>
            <a:headEnd/>
            <a:tailEnd/>
          </a:ln>
        </p:spPr>
      </p:pic>
      <p:sp>
        <p:nvSpPr>
          <p:cNvPr id="160771" name="Text Box 12"/>
          <p:cNvSpPr txBox="1">
            <a:spLocks noChangeArrowheads="1"/>
          </p:cNvSpPr>
          <p:nvPr/>
        </p:nvSpPr>
        <p:spPr bwMode="auto">
          <a:xfrm>
            <a:off x="145395" y="44457"/>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TAC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May 11, 2022</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26855" y="44457"/>
            <a:ext cx="2571750" cy="417909"/>
          </a:xfrm>
          <a:prstGeom prst="rect">
            <a:avLst/>
          </a:prstGeom>
          <a:noFill/>
          <a:ln w="9525">
            <a:noFill/>
            <a:miter lim="800000"/>
            <a:headEnd/>
            <a:tailEnd/>
          </a:ln>
        </p:spPr>
      </p:pic>
      <p:sp>
        <p:nvSpPr>
          <p:cNvPr id="160773" name="Content Placeholder 2"/>
          <p:cNvSpPr>
            <a:spLocks noGrp="1"/>
          </p:cNvSpPr>
          <p:nvPr>
            <p:ph idx="1"/>
          </p:nvPr>
        </p:nvSpPr>
        <p:spPr>
          <a:xfrm>
            <a:off x="72696" y="1398615"/>
            <a:ext cx="8702042" cy="5769930"/>
          </a:xfrm>
        </p:spPr>
        <p:txBody>
          <a:bodyPr>
            <a:normAutofit/>
          </a:bodyPr>
          <a:lstStyle/>
          <a:p>
            <a:pPr marL="0" indent="0">
              <a:buNone/>
            </a:pPr>
            <a:r>
              <a:rPr lang="en-US" sz="2700" b="1" dirty="0">
                <a:latin typeface="Calibri" pitchFamily="34" charset="0"/>
              </a:rPr>
              <a:t>8. Neuse River Trail Clayton to Smithfield Update</a:t>
            </a:r>
            <a:br>
              <a:rPr lang="en-US" sz="2700" b="1" dirty="0">
                <a:latin typeface="Calibri" pitchFamily="34" charset="0"/>
              </a:rPr>
            </a:br>
            <a:endParaRPr lang="en-US" sz="1800" dirty="0">
              <a:latin typeface="Calibri" pitchFamily="34" charset="0"/>
            </a:endParaRPr>
          </a:p>
          <a:p>
            <a:r>
              <a:rPr lang="en-US" sz="2000" b="1" dirty="0">
                <a:latin typeface="Calibri" pitchFamily="34" charset="0"/>
              </a:rPr>
              <a:t>A Neuse River Trail Public meeting was held April 26</a:t>
            </a:r>
            <a:r>
              <a:rPr lang="en-US" sz="2000" b="1" baseline="30000" dirty="0">
                <a:latin typeface="Calibri" pitchFamily="34" charset="0"/>
              </a:rPr>
              <a:t>th</a:t>
            </a:r>
            <a:r>
              <a:rPr lang="en-US" sz="2000" b="1" dirty="0">
                <a:latin typeface="Calibri" pitchFamily="34" charset="0"/>
              </a:rPr>
              <a:t> at the Smithfield Aquatics Center</a:t>
            </a:r>
          </a:p>
          <a:p>
            <a:r>
              <a:rPr lang="en-US" sz="2000" b="1" dirty="0">
                <a:latin typeface="Calibri" pitchFamily="34" charset="0"/>
              </a:rPr>
              <a:t>The Project team continues to meet with landowners to help determine potential routes</a:t>
            </a:r>
          </a:p>
          <a:p>
            <a:r>
              <a:rPr lang="en-US" sz="2000" b="1" dirty="0">
                <a:latin typeface="Calibri" pitchFamily="34" charset="0"/>
              </a:rPr>
              <a:t>Public Survey has had a HUGE response (as of 4/11/22):</a:t>
            </a:r>
          </a:p>
          <a:p>
            <a:pPr lvl="1"/>
            <a:r>
              <a:rPr lang="en-US" sz="1600" b="1" dirty="0">
                <a:latin typeface="Calibri" pitchFamily="34" charset="0"/>
              </a:rPr>
              <a:t>Over 659 participants</a:t>
            </a:r>
          </a:p>
          <a:p>
            <a:pPr lvl="1"/>
            <a:r>
              <a:rPr lang="en-US" sz="1600" b="1" dirty="0">
                <a:latin typeface="Calibri" pitchFamily="34" charset="0"/>
              </a:rPr>
              <a:t>11,046 responses</a:t>
            </a:r>
          </a:p>
          <a:p>
            <a:pPr lvl="1"/>
            <a:r>
              <a:rPr lang="en-US" sz="1600" b="1" dirty="0">
                <a:latin typeface="Calibri" pitchFamily="34" charset="0"/>
              </a:rPr>
              <a:t>1,383 comments</a:t>
            </a:r>
          </a:p>
          <a:p>
            <a:pPr lvl="1"/>
            <a:r>
              <a:rPr lang="en-US" sz="1600" b="1" dirty="0">
                <a:latin typeface="Calibri" pitchFamily="34" charset="0"/>
              </a:rPr>
              <a:t>226 subscribers</a:t>
            </a:r>
          </a:p>
          <a:p>
            <a:pPr lvl="1"/>
            <a:r>
              <a:rPr lang="en-US" sz="1600" b="1" dirty="0">
                <a:latin typeface="Calibri" pitchFamily="34" charset="0"/>
              </a:rPr>
              <a:t>1,840 views </a:t>
            </a:r>
          </a:p>
          <a:p>
            <a:pPr marL="457200" lvl="1" indent="0">
              <a:buNone/>
            </a:pPr>
            <a:endParaRPr lang="en-US" sz="1600" b="1" dirty="0">
              <a:latin typeface="Calibri" pitchFamily="34" charset="0"/>
              <a:hlinkClick r:id="rId5"/>
            </a:endParaRPr>
          </a:p>
          <a:p>
            <a:pPr marL="457200" lvl="1" indent="0">
              <a:buNone/>
            </a:pPr>
            <a:endParaRPr lang="en-US" sz="1600" b="1" dirty="0">
              <a:latin typeface="Calibri" pitchFamily="34" charset="0"/>
              <a:hlinkClick r:id="rId5"/>
            </a:endParaRPr>
          </a:p>
          <a:p>
            <a:pPr marL="457200" lvl="1" indent="0">
              <a:buNone/>
            </a:pPr>
            <a:endParaRPr lang="en-US" sz="1600" b="1" dirty="0">
              <a:latin typeface="Calibri" pitchFamily="34" charset="0"/>
              <a:hlinkClick r:id="rId5"/>
            </a:endParaRPr>
          </a:p>
          <a:p>
            <a:pPr marL="457200" lvl="1" indent="0">
              <a:buNone/>
            </a:pPr>
            <a:r>
              <a:rPr lang="en-US" sz="1600" b="1" dirty="0">
                <a:latin typeface="Calibri" pitchFamily="34" charset="0"/>
                <a:hlinkClick r:id="rId5"/>
              </a:rPr>
              <a:t>https://www.johnstonnc.com/parks/content.cfm?pageid=142</a:t>
            </a:r>
            <a:endParaRPr lang="en-US" sz="1600" b="1" dirty="0">
              <a:latin typeface="Calibri" pitchFamily="34" charset="0"/>
            </a:endParaRPr>
          </a:p>
          <a:p>
            <a:pPr lvl="1"/>
            <a:endParaRPr lang="en-US" sz="1600" b="1" dirty="0">
              <a:latin typeface="Calibri" pitchFamily="34" charset="0"/>
            </a:endParaRPr>
          </a:p>
        </p:txBody>
      </p:sp>
      <p:pic>
        <p:nvPicPr>
          <p:cNvPr id="3" name="Picture 2">
            <a:extLst>
              <a:ext uri="{FF2B5EF4-FFF2-40B4-BE49-F238E27FC236}">
                <a16:creationId xmlns:a16="http://schemas.microsoft.com/office/drawing/2014/main" id="{3AF62ADF-C4BC-774E-AE5D-0D348EB856BD}"/>
              </a:ext>
            </a:extLst>
          </p:cNvPr>
          <p:cNvPicPr>
            <a:picLocks noChangeAspect="1"/>
          </p:cNvPicPr>
          <p:nvPr/>
        </p:nvPicPr>
        <p:blipFill>
          <a:blip r:embed="rId6"/>
          <a:stretch>
            <a:fillRect/>
          </a:stretch>
        </p:blipFill>
        <p:spPr>
          <a:xfrm>
            <a:off x="2695221" y="3342854"/>
            <a:ext cx="6376083" cy="2653976"/>
          </a:xfrm>
          <a:prstGeom prst="rect">
            <a:avLst/>
          </a:prstGeom>
        </p:spPr>
      </p:pic>
    </p:spTree>
    <p:extLst>
      <p:ext uri="{BB962C8B-B14F-4D97-AF65-F5344CB8AC3E}">
        <p14:creationId xmlns:p14="http://schemas.microsoft.com/office/powerpoint/2010/main" val="159594682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0"/>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TAC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May 11, 2022</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sp>
        <p:nvSpPr>
          <p:cNvPr id="160773" name="Content Placeholder 2"/>
          <p:cNvSpPr>
            <a:spLocks noGrp="1"/>
          </p:cNvSpPr>
          <p:nvPr>
            <p:ph idx="1"/>
          </p:nvPr>
        </p:nvSpPr>
        <p:spPr>
          <a:xfrm>
            <a:off x="85726" y="1022946"/>
            <a:ext cx="9058274" cy="588106"/>
          </a:xfrm>
        </p:spPr>
        <p:txBody>
          <a:bodyPr>
            <a:normAutofit/>
          </a:bodyPr>
          <a:lstStyle/>
          <a:p>
            <a:pPr marL="0" indent="0">
              <a:buNone/>
            </a:pPr>
            <a:r>
              <a:rPr lang="en-US" sz="2700" b="1" dirty="0">
                <a:latin typeface="Calibri" pitchFamily="34" charset="0"/>
              </a:rPr>
              <a:t>9. Southeast Area Study Update</a:t>
            </a:r>
          </a:p>
          <a:p>
            <a:pPr marL="0" indent="0">
              <a:buNone/>
            </a:pPr>
            <a:endParaRPr lang="en-US" sz="2700" b="1" dirty="0">
              <a:latin typeface="Calibri" pitchFamily="34" charset="0"/>
            </a:endParaRPr>
          </a:p>
        </p:txBody>
      </p:sp>
      <p:sp>
        <p:nvSpPr>
          <p:cNvPr id="2" name="TextBox 1">
            <a:extLst>
              <a:ext uri="{FF2B5EF4-FFF2-40B4-BE49-F238E27FC236}">
                <a16:creationId xmlns:a16="http://schemas.microsoft.com/office/drawing/2014/main" id="{6F80FB8B-ED5B-F143-A660-42446408D173}"/>
              </a:ext>
            </a:extLst>
          </p:cNvPr>
          <p:cNvSpPr txBox="1"/>
          <p:nvPr/>
        </p:nvSpPr>
        <p:spPr>
          <a:xfrm>
            <a:off x="85726" y="1555618"/>
            <a:ext cx="6539697" cy="2954655"/>
          </a:xfrm>
          <a:prstGeom prst="rect">
            <a:avLst/>
          </a:prstGeom>
          <a:noFill/>
        </p:spPr>
        <p:txBody>
          <a:bodyPr wrap="square" rtlCol="0">
            <a:spAutoFit/>
          </a:bodyPr>
          <a:lstStyle/>
          <a:p>
            <a:pPr marL="285750" indent="-285750">
              <a:buFont typeface="Arial" panose="020B0604020202020204" pitchFamily="34" charset="0"/>
              <a:buChar char="•"/>
            </a:pPr>
            <a:r>
              <a:rPr lang="en-US" dirty="0"/>
              <a:t>Kimley Horn has been selected as the consultant for the SEAS. </a:t>
            </a:r>
          </a:p>
          <a:p>
            <a:pPr marL="285750" indent="-285750">
              <a:buFont typeface="Arial" panose="020B0604020202020204" pitchFamily="34" charset="0"/>
              <a:buChar char="•"/>
            </a:pPr>
            <a:r>
              <a:rPr lang="en-US" dirty="0"/>
              <a:t>The project team is beginning to schedule bi-weekly calls.</a:t>
            </a:r>
          </a:p>
          <a:p>
            <a:pPr marL="285750" indent="-285750">
              <a:buFont typeface="Arial" panose="020B0604020202020204" pitchFamily="34" charset="0"/>
              <a:buChar char="•"/>
            </a:pPr>
            <a:r>
              <a:rPr lang="en-US" dirty="0"/>
              <a:t>The team is compiling a list of local jurisdiction representatives for both the Core Technical Team (CTT) and Stakeholder Oversight Team (SOT) to provide input from local public officials.</a:t>
            </a:r>
          </a:p>
          <a:p>
            <a:pPr marL="285750" indent="-285750">
              <a:buFont typeface="Arial" panose="020B0604020202020204" pitchFamily="34" charset="0"/>
              <a:buChar char="•"/>
            </a:pPr>
            <a:r>
              <a:rPr lang="en-US" dirty="0"/>
              <a:t>Study is expected to be completed by June 2023.</a:t>
            </a:r>
          </a:p>
          <a:p>
            <a:pPr marL="285750" indent="-285750">
              <a:buFont typeface="Arial" panose="020B0604020202020204" pitchFamily="34" charset="0"/>
              <a:buChar char="•"/>
            </a:pPr>
            <a:r>
              <a:rPr lang="en-US" sz="2000" b="1" dirty="0">
                <a:solidFill>
                  <a:srgbClr val="FF0000"/>
                </a:solidFill>
              </a:rPr>
              <a:t>The Joint SOT and CTT kickoff meeting is scheduled for May 19</a:t>
            </a:r>
            <a:r>
              <a:rPr lang="en-US" sz="2000" b="1" baseline="30000" dirty="0">
                <a:solidFill>
                  <a:srgbClr val="FF0000"/>
                </a:solidFill>
              </a:rPr>
              <a:t>th</a:t>
            </a:r>
            <a:r>
              <a:rPr lang="en-US" sz="2000" b="1" dirty="0">
                <a:solidFill>
                  <a:srgbClr val="FF0000"/>
                </a:solidFill>
              </a:rPr>
              <a:t> at 2:00pm to 4:00pm in the Town of Clayton’s Town Chambers</a:t>
            </a:r>
          </a:p>
          <a:p>
            <a:endParaRPr lang="en-US" dirty="0"/>
          </a:p>
        </p:txBody>
      </p:sp>
      <p:pic>
        <p:nvPicPr>
          <p:cNvPr id="9" name="Picture 8">
            <a:extLst>
              <a:ext uri="{FF2B5EF4-FFF2-40B4-BE49-F238E27FC236}">
                <a16:creationId xmlns:a16="http://schemas.microsoft.com/office/drawing/2014/main" id="{49D9CB22-F001-CE42-9A7E-E115406969AA}"/>
              </a:ext>
            </a:extLst>
          </p:cNvPr>
          <p:cNvPicPr>
            <a:picLocks noChangeAspect="1"/>
          </p:cNvPicPr>
          <p:nvPr/>
        </p:nvPicPr>
        <p:blipFill>
          <a:blip r:embed="rId5"/>
          <a:stretch>
            <a:fillRect/>
          </a:stretch>
        </p:blipFill>
        <p:spPr>
          <a:xfrm>
            <a:off x="6626710" y="743474"/>
            <a:ext cx="1990163" cy="1735156"/>
          </a:xfrm>
          <a:prstGeom prst="rect">
            <a:avLst/>
          </a:prstGeom>
        </p:spPr>
      </p:pic>
      <p:pic>
        <p:nvPicPr>
          <p:cNvPr id="1026" name="Picture 2" descr="logo">
            <a:extLst>
              <a:ext uri="{FF2B5EF4-FFF2-40B4-BE49-F238E27FC236}">
                <a16:creationId xmlns:a16="http://schemas.microsoft.com/office/drawing/2014/main" id="{FA231109-E65A-6C4D-BC90-FD99B038D36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14122" y="2612986"/>
            <a:ext cx="1189728" cy="34745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ncdot logo">
            <a:extLst>
              <a:ext uri="{FF2B5EF4-FFF2-40B4-BE49-F238E27FC236}">
                <a16:creationId xmlns:a16="http://schemas.microsoft.com/office/drawing/2014/main" id="{1D999EC8-D9A4-E14C-A396-FB34B123268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703293" y="2552508"/>
            <a:ext cx="669394" cy="696606"/>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Kimley Horn &amp; Associates logo - Beacon College">
            <a:extLst>
              <a:ext uri="{FF2B5EF4-FFF2-40B4-BE49-F238E27FC236}">
                <a16:creationId xmlns:a16="http://schemas.microsoft.com/office/drawing/2014/main" id="{D5C2EC1D-A2B7-D549-A9DC-DF999743526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965573" y="3752454"/>
            <a:ext cx="1667435" cy="60647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5">
            <a:extLst>
              <a:ext uri="{FF2B5EF4-FFF2-40B4-BE49-F238E27FC236}">
                <a16:creationId xmlns:a16="http://schemas.microsoft.com/office/drawing/2014/main" id="{013AF306-8D5E-2541-919A-8EEB4383BB46}"/>
              </a:ext>
            </a:extLst>
          </p:cNvPr>
          <p:cNvPicPr>
            <a:picLocks noChangeAspect="1"/>
          </p:cNvPicPr>
          <p:nvPr/>
        </p:nvPicPr>
        <p:blipFill>
          <a:blip r:embed="rId4"/>
          <a:srcRect/>
          <a:stretch>
            <a:fillRect/>
          </a:stretch>
        </p:blipFill>
        <p:spPr bwMode="auto">
          <a:xfrm>
            <a:off x="6708671" y="3340955"/>
            <a:ext cx="2138211" cy="347459"/>
          </a:xfrm>
          <a:prstGeom prst="rect">
            <a:avLst/>
          </a:prstGeom>
          <a:noFill/>
          <a:ln w="9525">
            <a:noFill/>
            <a:miter lim="800000"/>
            <a:headEnd/>
            <a:tailEnd/>
          </a:ln>
        </p:spPr>
      </p:pic>
      <p:pic>
        <p:nvPicPr>
          <p:cNvPr id="6" name="Picture 5">
            <a:extLst>
              <a:ext uri="{FF2B5EF4-FFF2-40B4-BE49-F238E27FC236}">
                <a16:creationId xmlns:a16="http://schemas.microsoft.com/office/drawing/2014/main" id="{EB1A06EF-39E9-F947-B37D-5368F15A6525}"/>
              </a:ext>
            </a:extLst>
          </p:cNvPr>
          <p:cNvPicPr>
            <a:picLocks noChangeAspect="1"/>
          </p:cNvPicPr>
          <p:nvPr/>
        </p:nvPicPr>
        <p:blipFill>
          <a:blip r:embed="rId9"/>
          <a:stretch>
            <a:fillRect/>
          </a:stretch>
        </p:blipFill>
        <p:spPr>
          <a:xfrm>
            <a:off x="210209" y="4425683"/>
            <a:ext cx="4323762" cy="2243848"/>
          </a:xfrm>
          <a:prstGeom prst="rect">
            <a:avLst/>
          </a:prstGeom>
        </p:spPr>
      </p:pic>
      <p:pic>
        <p:nvPicPr>
          <p:cNvPr id="7" name="Picture 6">
            <a:extLst>
              <a:ext uri="{FF2B5EF4-FFF2-40B4-BE49-F238E27FC236}">
                <a16:creationId xmlns:a16="http://schemas.microsoft.com/office/drawing/2014/main" id="{BA8FBA84-1E51-5F4F-9338-CDB6B23659C2}"/>
              </a:ext>
            </a:extLst>
          </p:cNvPr>
          <p:cNvPicPr>
            <a:picLocks noChangeAspect="1"/>
          </p:cNvPicPr>
          <p:nvPr/>
        </p:nvPicPr>
        <p:blipFill>
          <a:blip r:embed="rId10"/>
          <a:stretch>
            <a:fillRect/>
          </a:stretch>
        </p:blipFill>
        <p:spPr>
          <a:xfrm>
            <a:off x="4692023" y="4425683"/>
            <a:ext cx="4323759" cy="2243847"/>
          </a:xfrm>
          <a:prstGeom prst="rect">
            <a:avLst/>
          </a:prstGeom>
        </p:spPr>
      </p:pic>
      <p:sp>
        <p:nvSpPr>
          <p:cNvPr id="8" name="TextBox 7">
            <a:extLst>
              <a:ext uri="{FF2B5EF4-FFF2-40B4-BE49-F238E27FC236}">
                <a16:creationId xmlns:a16="http://schemas.microsoft.com/office/drawing/2014/main" id="{152278EF-6926-804F-B6A6-9486FBC2839D}"/>
              </a:ext>
            </a:extLst>
          </p:cNvPr>
          <p:cNvSpPr txBox="1"/>
          <p:nvPr/>
        </p:nvSpPr>
        <p:spPr>
          <a:xfrm>
            <a:off x="586381" y="4177124"/>
            <a:ext cx="6625532" cy="261610"/>
          </a:xfrm>
          <a:prstGeom prst="rect">
            <a:avLst/>
          </a:prstGeom>
          <a:noFill/>
        </p:spPr>
        <p:txBody>
          <a:bodyPr wrap="none" rtlCol="0">
            <a:spAutoFit/>
          </a:bodyPr>
          <a:lstStyle/>
          <a:p>
            <a:r>
              <a:rPr lang="en-US" sz="1100" b="1" dirty="0"/>
              <a:t>Below is a visual of Market St in Smithfield produced in a “Hot Spot” study from the last Southeast Area Study</a:t>
            </a:r>
          </a:p>
        </p:txBody>
      </p:sp>
    </p:spTree>
    <p:extLst>
      <p:ext uri="{BB962C8B-B14F-4D97-AF65-F5344CB8AC3E}">
        <p14:creationId xmlns:p14="http://schemas.microsoft.com/office/powerpoint/2010/main" val="132322725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3999" cy="6858000"/>
          </a:xfrm>
          <a:prstGeom prst="rect">
            <a:avLst/>
          </a:prstGeom>
          <a:noFill/>
          <a:ln w="9525">
            <a:noFill/>
            <a:miter lim="800000"/>
            <a:headEnd/>
            <a:tailEnd/>
          </a:ln>
        </p:spPr>
      </p:pic>
      <p:sp>
        <p:nvSpPr>
          <p:cNvPr id="160771" name="Text Box 12"/>
          <p:cNvSpPr txBox="1">
            <a:spLocks noChangeArrowheads="1"/>
          </p:cNvSpPr>
          <p:nvPr/>
        </p:nvSpPr>
        <p:spPr bwMode="auto">
          <a:xfrm>
            <a:off x="145395" y="44457"/>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TAC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May 11, 2022</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26855" y="44457"/>
            <a:ext cx="2571750" cy="417909"/>
          </a:xfrm>
          <a:prstGeom prst="rect">
            <a:avLst/>
          </a:prstGeom>
          <a:noFill/>
          <a:ln w="9525">
            <a:noFill/>
            <a:miter lim="800000"/>
            <a:headEnd/>
            <a:tailEnd/>
          </a:ln>
        </p:spPr>
      </p:pic>
      <p:sp>
        <p:nvSpPr>
          <p:cNvPr id="160773" name="Content Placeholder 2"/>
          <p:cNvSpPr>
            <a:spLocks noGrp="1"/>
          </p:cNvSpPr>
          <p:nvPr>
            <p:ph idx="1"/>
          </p:nvPr>
        </p:nvSpPr>
        <p:spPr>
          <a:xfrm>
            <a:off x="90497" y="1618105"/>
            <a:ext cx="5276458" cy="5155107"/>
          </a:xfrm>
        </p:spPr>
        <p:txBody>
          <a:bodyPr>
            <a:normAutofit/>
          </a:bodyPr>
          <a:lstStyle/>
          <a:p>
            <a:pPr marL="0" indent="0">
              <a:buNone/>
            </a:pPr>
            <a:r>
              <a:rPr lang="en-US" sz="2700" b="1" dirty="0">
                <a:latin typeface="Calibri" pitchFamily="34" charset="0"/>
              </a:rPr>
              <a:t>10. US 70 Commission</a:t>
            </a:r>
          </a:p>
          <a:p>
            <a:r>
              <a:rPr lang="en-US" sz="2000" dirty="0">
                <a:latin typeface="Calibri" pitchFamily="34" charset="0"/>
              </a:rPr>
              <a:t>The US 70 Commission last met on March 16</a:t>
            </a:r>
            <a:r>
              <a:rPr lang="en-US" sz="2000" baseline="30000" dirty="0">
                <a:latin typeface="Calibri" pitchFamily="34" charset="0"/>
              </a:rPr>
              <a:t>th</a:t>
            </a:r>
            <a:r>
              <a:rPr lang="en-US" sz="2000" dirty="0">
                <a:latin typeface="Calibri" pitchFamily="34" charset="0"/>
              </a:rPr>
              <a:t>. John Sullivan from FHWA was on hand and announced that portions of US 70 have been officially designated as I-42. </a:t>
            </a:r>
          </a:p>
          <a:p>
            <a:r>
              <a:rPr lang="en-US" sz="2000" dirty="0">
                <a:latin typeface="Calibri" pitchFamily="34" charset="0"/>
              </a:rPr>
              <a:t>Secretary Boyette was present and provided some brief remarks.</a:t>
            </a:r>
          </a:p>
          <a:p>
            <a:r>
              <a:rPr lang="en-US" sz="2000" dirty="0">
                <a:latin typeface="Calibri" pitchFamily="34" charset="0"/>
              </a:rPr>
              <a:t>The State Hydraulics Engineer, Stephen Morgan provided a presentation on NCDOT Flood Resiliency efforts.</a:t>
            </a:r>
          </a:p>
          <a:p>
            <a:r>
              <a:rPr lang="en-US" sz="2000" dirty="0">
                <a:latin typeface="Calibri" pitchFamily="34" charset="0"/>
              </a:rPr>
              <a:t>Special Recognition and Awards were presented to Secretary Jim </a:t>
            </a:r>
            <a:r>
              <a:rPr lang="en-US" sz="2000" dirty="0" err="1">
                <a:latin typeface="Calibri" pitchFamily="34" charset="0"/>
              </a:rPr>
              <a:t>Trogdon</a:t>
            </a:r>
            <a:r>
              <a:rPr lang="en-US" sz="2000" dirty="0">
                <a:latin typeface="Calibri" pitchFamily="34" charset="0"/>
              </a:rPr>
              <a:t>, Bobby Lewis, Tim Little, and John Rouse.	</a:t>
            </a:r>
          </a:p>
          <a:p>
            <a:pPr marL="0" indent="0">
              <a:buNone/>
            </a:pPr>
            <a:endParaRPr lang="en-US" sz="2000" dirty="0">
              <a:latin typeface="Calibri" pitchFamily="34" charset="0"/>
            </a:endParaRPr>
          </a:p>
        </p:txBody>
      </p:sp>
      <p:pic>
        <p:nvPicPr>
          <p:cNvPr id="2" name="Picture 1">
            <a:extLst>
              <a:ext uri="{FF2B5EF4-FFF2-40B4-BE49-F238E27FC236}">
                <a16:creationId xmlns:a16="http://schemas.microsoft.com/office/drawing/2014/main" id="{57B6548C-EC74-7146-AF73-CF125EF2C794}"/>
              </a:ext>
            </a:extLst>
          </p:cNvPr>
          <p:cNvPicPr>
            <a:picLocks noChangeAspect="1"/>
          </p:cNvPicPr>
          <p:nvPr/>
        </p:nvPicPr>
        <p:blipFill>
          <a:blip r:embed="rId5"/>
          <a:stretch>
            <a:fillRect/>
          </a:stretch>
        </p:blipFill>
        <p:spPr>
          <a:xfrm>
            <a:off x="5303520" y="1276326"/>
            <a:ext cx="3782257" cy="2199105"/>
          </a:xfrm>
          <a:prstGeom prst="rect">
            <a:avLst/>
          </a:prstGeom>
        </p:spPr>
      </p:pic>
      <p:sp>
        <p:nvSpPr>
          <p:cNvPr id="3" name="TextBox 2">
            <a:extLst>
              <a:ext uri="{FF2B5EF4-FFF2-40B4-BE49-F238E27FC236}">
                <a16:creationId xmlns:a16="http://schemas.microsoft.com/office/drawing/2014/main" id="{D0E69B6F-6E8B-8140-9C33-51886AE53F35}"/>
              </a:ext>
            </a:extLst>
          </p:cNvPr>
          <p:cNvSpPr txBox="1"/>
          <p:nvPr/>
        </p:nvSpPr>
        <p:spPr>
          <a:xfrm>
            <a:off x="5303520" y="3689873"/>
            <a:ext cx="3840479" cy="2585323"/>
          </a:xfrm>
          <a:prstGeom prst="rect">
            <a:avLst/>
          </a:prstGeom>
          <a:noFill/>
        </p:spPr>
        <p:txBody>
          <a:bodyPr wrap="square" rtlCol="0">
            <a:spAutoFit/>
          </a:bodyPr>
          <a:lstStyle/>
          <a:p>
            <a:r>
              <a:rPr lang="en-US" dirty="0"/>
              <a:t>The following stretches of US 70 were announced as I-42:</a:t>
            </a:r>
          </a:p>
          <a:p>
            <a:pPr marL="285750" indent="-285750">
              <a:buFont typeface="Arial" panose="020B0604020202020204" pitchFamily="34" charset="0"/>
              <a:buChar char="•"/>
            </a:pPr>
            <a:r>
              <a:rPr lang="en-US" dirty="0"/>
              <a:t>Between I-40 and US 70 Bus interchange in Johnston County (10 miles)</a:t>
            </a:r>
          </a:p>
          <a:p>
            <a:pPr marL="285750" indent="-285750">
              <a:buFont typeface="Arial" panose="020B0604020202020204" pitchFamily="34" charset="0"/>
              <a:buChar char="•"/>
            </a:pPr>
            <a:r>
              <a:rPr lang="en-US" dirty="0"/>
              <a:t>Between US 70 Goldsboro Bypass in Wayne County to NC 903 interchange in Lenoir County (22 miles)</a:t>
            </a:r>
          </a:p>
        </p:txBody>
      </p:sp>
    </p:spTree>
    <p:extLst>
      <p:ext uri="{BB962C8B-B14F-4D97-AF65-F5344CB8AC3E}">
        <p14:creationId xmlns:p14="http://schemas.microsoft.com/office/powerpoint/2010/main" val="15671897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3999" cy="6858000"/>
          </a:xfrm>
          <a:prstGeom prst="rect">
            <a:avLst/>
          </a:prstGeom>
          <a:noFill/>
          <a:ln w="9525">
            <a:noFill/>
            <a:miter lim="800000"/>
            <a:headEnd/>
            <a:tailEnd/>
          </a:ln>
        </p:spPr>
      </p:pic>
      <p:sp>
        <p:nvSpPr>
          <p:cNvPr id="160771" name="Text Box 12"/>
          <p:cNvSpPr txBox="1">
            <a:spLocks noChangeArrowheads="1"/>
          </p:cNvSpPr>
          <p:nvPr/>
        </p:nvSpPr>
        <p:spPr bwMode="auto">
          <a:xfrm>
            <a:off x="145395" y="44457"/>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TAC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May 11, 2022</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26855" y="44457"/>
            <a:ext cx="2571750" cy="417909"/>
          </a:xfrm>
          <a:prstGeom prst="rect">
            <a:avLst/>
          </a:prstGeom>
          <a:noFill/>
          <a:ln w="9525">
            <a:noFill/>
            <a:miter lim="800000"/>
            <a:headEnd/>
            <a:tailEnd/>
          </a:ln>
        </p:spPr>
      </p:pic>
      <p:sp>
        <p:nvSpPr>
          <p:cNvPr id="160773" name="Content Placeholder 2"/>
          <p:cNvSpPr>
            <a:spLocks noGrp="1"/>
          </p:cNvSpPr>
          <p:nvPr>
            <p:ph idx="1"/>
          </p:nvPr>
        </p:nvSpPr>
        <p:spPr>
          <a:xfrm>
            <a:off x="145395" y="1618105"/>
            <a:ext cx="8702042" cy="5155107"/>
          </a:xfrm>
        </p:spPr>
        <p:txBody>
          <a:bodyPr>
            <a:normAutofit/>
          </a:bodyPr>
          <a:lstStyle/>
          <a:p>
            <a:pPr marL="0" indent="0">
              <a:buNone/>
            </a:pPr>
            <a:r>
              <a:rPr lang="en-US" sz="2700" b="1" dirty="0">
                <a:latin typeface="Calibri" pitchFamily="34" charset="0"/>
              </a:rPr>
              <a:t>11. Hwy 17/64 Association</a:t>
            </a:r>
            <a:endParaRPr lang="en-US" sz="1800" dirty="0">
              <a:latin typeface="Calibri" pitchFamily="34" charset="0"/>
            </a:endParaRPr>
          </a:p>
          <a:p>
            <a:pPr marL="0" indent="0">
              <a:buNone/>
            </a:pPr>
            <a:r>
              <a:rPr lang="en-US" sz="2000" dirty="0">
                <a:latin typeface="Calibri" pitchFamily="34" charset="0"/>
              </a:rPr>
              <a:t>The Hwy 17/64 Association met on April 27, 2022 virtually.</a:t>
            </a:r>
          </a:p>
          <a:p>
            <a:r>
              <a:rPr lang="en-US" sz="2000" dirty="0">
                <a:latin typeface="Calibri" pitchFamily="34" charset="0"/>
              </a:rPr>
              <a:t>NCDOT new Chief Operating Officer – Joey Hopkins provided a brief update on the reprogramming of the STIP.</a:t>
            </a:r>
          </a:p>
          <a:p>
            <a:r>
              <a:rPr lang="en-US" sz="2000" dirty="0">
                <a:latin typeface="Calibri" pitchFamily="34" charset="0"/>
              </a:rPr>
              <a:t>NCDOT plans to submit a grant application through the new IIJA to help fund I-87.</a:t>
            </a:r>
          </a:p>
          <a:p>
            <a:r>
              <a:rPr lang="en-US" sz="2000" dirty="0">
                <a:latin typeface="Calibri" pitchFamily="34" charset="0"/>
              </a:rPr>
              <a:t>Divisions provided project updates along the corridor.</a:t>
            </a:r>
          </a:p>
          <a:p>
            <a:r>
              <a:rPr lang="en-US" sz="2000" dirty="0">
                <a:latin typeface="Calibri" pitchFamily="34" charset="0"/>
              </a:rPr>
              <a:t>Next meeting is scheduled for Wednesday, June 9, 2022 via Zoom. Meeting are usually held at 10:00am.</a:t>
            </a:r>
          </a:p>
          <a:p>
            <a:endParaRPr lang="en-US" sz="2000" dirty="0">
              <a:latin typeface="Calibri" pitchFamily="34" charset="0"/>
            </a:endParaRPr>
          </a:p>
          <a:p>
            <a:pPr marL="0" indent="0">
              <a:buNone/>
            </a:pPr>
            <a:endParaRPr lang="en-US" sz="2000" dirty="0">
              <a:latin typeface="Calibri" pitchFamily="34" charset="0"/>
            </a:endParaRPr>
          </a:p>
          <a:p>
            <a:pPr marL="0" indent="0">
              <a:buNone/>
            </a:pPr>
            <a:endParaRPr lang="en-US" sz="2000" dirty="0">
              <a:latin typeface="Calibri" pitchFamily="34" charset="0"/>
            </a:endParaRPr>
          </a:p>
          <a:p>
            <a:pPr marL="0" indent="0">
              <a:buNone/>
            </a:pPr>
            <a:endParaRPr lang="en-US" sz="2000" dirty="0">
              <a:latin typeface="Calibri" pitchFamily="34" charset="0"/>
            </a:endParaRPr>
          </a:p>
          <a:p>
            <a:pPr marL="0" indent="0">
              <a:buNone/>
            </a:pPr>
            <a:endParaRPr lang="en-US" sz="2000" dirty="0">
              <a:latin typeface="Calibri" pitchFamily="34" charset="0"/>
            </a:endParaRPr>
          </a:p>
          <a:p>
            <a:pPr marL="0" indent="0">
              <a:buNone/>
            </a:pPr>
            <a:endParaRPr lang="en-US" sz="2000" dirty="0">
              <a:latin typeface="Calibri" pitchFamily="34" charset="0"/>
            </a:endParaRPr>
          </a:p>
          <a:p>
            <a:pPr marL="0" indent="0">
              <a:buNone/>
            </a:pPr>
            <a:endParaRPr lang="en-US" sz="2000" dirty="0">
              <a:latin typeface="Calibri" pitchFamily="34" charset="0"/>
            </a:endParaRPr>
          </a:p>
          <a:p>
            <a:pPr marL="0" indent="0">
              <a:buNone/>
            </a:pPr>
            <a:endParaRPr lang="en-US" sz="2000" dirty="0">
              <a:latin typeface="Calibri" pitchFamily="34" charset="0"/>
            </a:endParaRPr>
          </a:p>
        </p:txBody>
      </p:sp>
    </p:spTree>
    <p:extLst>
      <p:ext uri="{BB962C8B-B14F-4D97-AF65-F5344CB8AC3E}">
        <p14:creationId xmlns:p14="http://schemas.microsoft.com/office/powerpoint/2010/main" val="410026194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3999" cy="6858000"/>
          </a:xfrm>
          <a:prstGeom prst="rect">
            <a:avLst/>
          </a:prstGeom>
          <a:noFill/>
          <a:ln w="9525">
            <a:noFill/>
            <a:miter lim="800000"/>
            <a:headEnd/>
            <a:tailEnd/>
          </a:ln>
        </p:spPr>
      </p:pic>
      <p:sp>
        <p:nvSpPr>
          <p:cNvPr id="160771" name="Text Box 12"/>
          <p:cNvSpPr txBox="1">
            <a:spLocks noChangeArrowheads="1"/>
          </p:cNvSpPr>
          <p:nvPr/>
        </p:nvSpPr>
        <p:spPr bwMode="auto">
          <a:xfrm>
            <a:off x="145395" y="44457"/>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TAC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May 11, 2022</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26855" y="44457"/>
            <a:ext cx="2571750" cy="417909"/>
          </a:xfrm>
          <a:prstGeom prst="rect">
            <a:avLst/>
          </a:prstGeom>
          <a:noFill/>
          <a:ln w="9525">
            <a:noFill/>
            <a:miter lim="800000"/>
            <a:headEnd/>
            <a:tailEnd/>
          </a:ln>
        </p:spPr>
      </p:pic>
      <p:sp>
        <p:nvSpPr>
          <p:cNvPr id="160773" name="Content Placeholder 2"/>
          <p:cNvSpPr>
            <a:spLocks noGrp="1"/>
          </p:cNvSpPr>
          <p:nvPr>
            <p:ph idx="1"/>
          </p:nvPr>
        </p:nvSpPr>
        <p:spPr>
          <a:xfrm>
            <a:off x="277392" y="1564360"/>
            <a:ext cx="8589213" cy="5642677"/>
          </a:xfrm>
        </p:spPr>
        <p:txBody>
          <a:bodyPr>
            <a:normAutofit/>
          </a:bodyPr>
          <a:lstStyle/>
          <a:p>
            <a:pPr marL="0" indent="0">
              <a:buNone/>
            </a:pPr>
            <a:r>
              <a:rPr lang="en-US" sz="2700" b="1" dirty="0">
                <a:latin typeface="Calibri" pitchFamily="34" charset="0"/>
              </a:rPr>
              <a:t>12. Legislative Update</a:t>
            </a:r>
            <a:endParaRPr lang="en-US" sz="1800" dirty="0">
              <a:latin typeface="Calibri" pitchFamily="34" charset="0"/>
            </a:endParaRPr>
          </a:p>
          <a:p>
            <a:pPr marL="0" indent="0">
              <a:buNone/>
            </a:pPr>
            <a:endParaRPr lang="en-US" sz="1800" b="1" dirty="0">
              <a:latin typeface="Calibri" pitchFamily="34" charset="0"/>
            </a:endParaRPr>
          </a:p>
          <a:p>
            <a:pPr marL="0" indent="0">
              <a:buNone/>
            </a:pPr>
            <a:r>
              <a:rPr lang="en-US" sz="1800" dirty="0">
                <a:latin typeface="Calibri" pitchFamily="34" charset="0"/>
              </a:rPr>
              <a:t>The Joint Legislative Transportation Committee meet on April 7, 2022. Key notes from Committee meeting include:</a:t>
            </a:r>
          </a:p>
          <a:p>
            <a:r>
              <a:rPr lang="en-US" sz="1800" dirty="0">
                <a:latin typeface="Calibri" pitchFamily="34" charset="0"/>
              </a:rPr>
              <a:t>Legislators were provided a presentation on the Rail Car fire that occurred in Nash County. There was approximately $395,000 in damage due to the fire. Arson is suspected.</a:t>
            </a:r>
          </a:p>
          <a:p>
            <a:r>
              <a:rPr lang="en-US" sz="1800" dirty="0">
                <a:latin typeface="Calibri" pitchFamily="34" charset="0"/>
              </a:rPr>
              <a:t>A financial report was provided by NCDOT on the IIJA or Bipartisan Infrastructure Bill. The department is still working to determine the precise amount of additional revenue but anticipates the new revenue to only be around $200M +-.</a:t>
            </a:r>
          </a:p>
          <a:p>
            <a:r>
              <a:rPr lang="en-US" sz="1800" dirty="0">
                <a:latin typeface="Calibri" pitchFamily="34" charset="0"/>
              </a:rPr>
              <a:t>NCDOT’s CFO provided an update on NCDOT finances. The department remains stable financially and cash balance and ongoing commitments are being monitored to ensure the department does not over commit.  The Department is moving forward on the Build NC Bond in the amount of $300M.</a:t>
            </a:r>
          </a:p>
          <a:p>
            <a:pPr marL="342900" indent="-342900">
              <a:buAutoNum type="arabicPeriod"/>
            </a:pPr>
            <a:endParaRPr lang="en-US" sz="1800" dirty="0">
              <a:latin typeface="Calibri" pitchFamily="34" charset="0"/>
            </a:endParaRPr>
          </a:p>
          <a:p>
            <a:pPr marL="0" indent="0">
              <a:buNone/>
            </a:pPr>
            <a:endParaRPr lang="en-US" sz="2400" b="1" dirty="0">
              <a:latin typeface="Calibri" pitchFamily="34" charset="0"/>
            </a:endParaRPr>
          </a:p>
          <a:p>
            <a:pPr marL="0" indent="0">
              <a:buNone/>
            </a:pPr>
            <a:endParaRPr lang="en-US" sz="2000" dirty="0">
              <a:latin typeface="Calibri" pitchFamily="34" charset="0"/>
            </a:endParaRPr>
          </a:p>
          <a:p>
            <a:pPr marL="0" indent="0">
              <a:buNone/>
            </a:pPr>
            <a:endParaRPr lang="en-US" sz="2000" dirty="0">
              <a:latin typeface="Calibri" pitchFamily="34" charset="0"/>
            </a:endParaRPr>
          </a:p>
        </p:txBody>
      </p:sp>
    </p:spTree>
    <p:extLst>
      <p:ext uri="{BB962C8B-B14F-4D97-AF65-F5344CB8AC3E}">
        <p14:creationId xmlns:p14="http://schemas.microsoft.com/office/powerpoint/2010/main" val="41722267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3999" cy="6858000"/>
          </a:xfrm>
          <a:prstGeom prst="rect">
            <a:avLst/>
          </a:prstGeom>
          <a:noFill/>
          <a:ln w="9525">
            <a:noFill/>
            <a:miter lim="800000"/>
            <a:headEnd/>
            <a:tailEnd/>
          </a:ln>
        </p:spPr>
      </p:pic>
      <p:sp>
        <p:nvSpPr>
          <p:cNvPr id="160771" name="Text Box 12"/>
          <p:cNvSpPr txBox="1">
            <a:spLocks noChangeArrowheads="1"/>
          </p:cNvSpPr>
          <p:nvPr/>
        </p:nvSpPr>
        <p:spPr bwMode="auto">
          <a:xfrm>
            <a:off x="145395" y="44457"/>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TAC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May 11, 2022</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26855" y="44457"/>
            <a:ext cx="2571750" cy="417909"/>
          </a:xfrm>
          <a:prstGeom prst="rect">
            <a:avLst/>
          </a:prstGeom>
          <a:noFill/>
          <a:ln w="9525">
            <a:noFill/>
            <a:miter lim="800000"/>
            <a:headEnd/>
            <a:tailEnd/>
          </a:ln>
        </p:spPr>
      </p:pic>
      <p:sp>
        <p:nvSpPr>
          <p:cNvPr id="160773" name="Content Placeholder 2"/>
          <p:cNvSpPr>
            <a:spLocks noGrp="1"/>
          </p:cNvSpPr>
          <p:nvPr>
            <p:ph idx="1"/>
          </p:nvPr>
        </p:nvSpPr>
        <p:spPr>
          <a:xfrm>
            <a:off x="145395" y="1533318"/>
            <a:ext cx="8702042" cy="5758248"/>
          </a:xfrm>
        </p:spPr>
        <p:txBody>
          <a:bodyPr>
            <a:normAutofit/>
          </a:bodyPr>
          <a:lstStyle/>
          <a:p>
            <a:pPr marL="0" indent="0">
              <a:buNone/>
            </a:pPr>
            <a:r>
              <a:rPr lang="en-US" sz="2700" b="1" dirty="0">
                <a:latin typeface="Calibri" pitchFamily="34" charset="0"/>
              </a:rPr>
              <a:t>13. NCDOT Division 4 Update</a:t>
            </a:r>
            <a:endParaRPr lang="en-US" sz="1800" dirty="0">
              <a:latin typeface="Calibri" pitchFamily="34" charset="0"/>
            </a:endParaRPr>
          </a:p>
          <a:p>
            <a:pPr marL="0" indent="0">
              <a:buNone/>
            </a:pPr>
            <a:endParaRPr lang="en-US" sz="2400" b="1" dirty="0">
              <a:latin typeface="Calibri" pitchFamily="34" charset="0"/>
            </a:endParaRPr>
          </a:p>
          <a:p>
            <a:pPr marL="0" indent="0">
              <a:buNone/>
            </a:pPr>
            <a:r>
              <a:rPr lang="en-US" sz="2400" b="1" dirty="0">
                <a:latin typeface="Calibri" pitchFamily="34" charset="0"/>
              </a:rPr>
              <a:t>NCDOT Division 4 Update</a:t>
            </a:r>
          </a:p>
          <a:p>
            <a:pPr marL="0" indent="0">
              <a:buNone/>
            </a:pPr>
            <a:endParaRPr lang="en-US" sz="2400" b="1" dirty="0">
              <a:latin typeface="Calibri" pitchFamily="34" charset="0"/>
            </a:endParaRPr>
          </a:p>
          <a:p>
            <a:pPr marL="0" indent="0">
              <a:buNone/>
            </a:pPr>
            <a:r>
              <a:rPr lang="en-US" sz="2400" b="1" dirty="0">
                <a:latin typeface="Calibri" pitchFamily="34" charset="0"/>
              </a:rPr>
              <a:t>Jennifer Collins, P.E.</a:t>
            </a:r>
            <a:br>
              <a:rPr lang="en-US" sz="2400" b="1" dirty="0">
                <a:latin typeface="Calibri" pitchFamily="34" charset="0"/>
              </a:rPr>
            </a:br>
            <a:r>
              <a:rPr lang="en-US" sz="2400" b="1" dirty="0">
                <a:latin typeface="Calibri" pitchFamily="34" charset="0"/>
              </a:rPr>
              <a:t>Division 4 Corridor Engineer</a:t>
            </a:r>
            <a:br>
              <a:rPr lang="en-US" sz="2400" b="1" dirty="0">
                <a:latin typeface="Calibri" pitchFamily="34" charset="0"/>
              </a:rPr>
            </a:br>
            <a:r>
              <a:rPr lang="en-US" sz="2400" b="1" dirty="0">
                <a:latin typeface="Calibri" pitchFamily="34" charset="0"/>
              </a:rPr>
              <a:t>252-640-6436</a:t>
            </a:r>
          </a:p>
          <a:p>
            <a:pPr marL="0" indent="0">
              <a:buNone/>
            </a:pPr>
            <a:r>
              <a:rPr lang="en-US" sz="2400" b="1" dirty="0">
                <a:latin typeface="Calibri" pitchFamily="34" charset="0"/>
                <a:hlinkClick r:id="rId5"/>
              </a:rPr>
              <a:t>jkcollins@ncdot.gov</a:t>
            </a:r>
            <a:endParaRPr lang="en-US" sz="2400" b="1" dirty="0">
              <a:latin typeface="Calibri" pitchFamily="34" charset="0"/>
            </a:endParaRPr>
          </a:p>
          <a:p>
            <a:pPr marL="0" indent="0">
              <a:buNone/>
            </a:pPr>
            <a:br>
              <a:rPr lang="en-US" sz="2400" b="1" dirty="0">
                <a:latin typeface="Calibri" pitchFamily="34" charset="0"/>
              </a:rPr>
            </a:br>
            <a:br>
              <a:rPr lang="en-US" sz="2400" b="1" dirty="0">
                <a:latin typeface="Calibri" pitchFamily="34" charset="0"/>
              </a:rPr>
            </a:br>
            <a:r>
              <a:rPr lang="en-US" sz="2400" b="1" dirty="0">
                <a:latin typeface="Calibri" pitchFamily="34" charset="0"/>
              </a:rPr>
              <a:t>Bridge projects in Edgecombe County that were halted should resume construction by mid June.</a:t>
            </a:r>
          </a:p>
          <a:p>
            <a:pPr marL="0" indent="0">
              <a:buNone/>
            </a:pPr>
            <a:endParaRPr lang="en-US" sz="2000" dirty="0">
              <a:latin typeface="Calibri" pitchFamily="34" charset="0"/>
            </a:endParaRPr>
          </a:p>
          <a:p>
            <a:pPr marL="0" indent="0">
              <a:buNone/>
            </a:pPr>
            <a:endParaRPr lang="en-US" sz="2000" dirty="0">
              <a:latin typeface="Calibri" pitchFamily="34" charset="0"/>
            </a:endParaRPr>
          </a:p>
        </p:txBody>
      </p:sp>
    </p:spTree>
    <p:extLst>
      <p:ext uri="{BB962C8B-B14F-4D97-AF65-F5344CB8AC3E}">
        <p14:creationId xmlns:p14="http://schemas.microsoft.com/office/powerpoint/2010/main" val="282773012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0"/>
            <a:ext cx="3994322" cy="1211862"/>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TAC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May 11, 2022</a:t>
            </a: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sp>
        <p:nvSpPr>
          <p:cNvPr id="160773" name="Content Placeholder 2"/>
          <p:cNvSpPr>
            <a:spLocks noGrp="1"/>
          </p:cNvSpPr>
          <p:nvPr>
            <p:ph idx="1"/>
          </p:nvPr>
        </p:nvSpPr>
        <p:spPr>
          <a:xfrm>
            <a:off x="193964" y="1616364"/>
            <a:ext cx="8451272" cy="5001904"/>
          </a:xfrm>
        </p:spPr>
        <p:txBody>
          <a:bodyPr>
            <a:normAutofit/>
          </a:bodyPr>
          <a:lstStyle/>
          <a:p>
            <a:pPr marL="0" indent="0">
              <a:buNone/>
            </a:pPr>
            <a:r>
              <a:rPr lang="en-US" sz="2700" b="1" dirty="0">
                <a:latin typeface="Calibri" pitchFamily="34" charset="0"/>
              </a:rPr>
              <a:t>14. NCDOT Transportation Planning Division (TPD) Update</a:t>
            </a: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r>
              <a:rPr lang="en-US" sz="3200" b="1" spc="-3" dirty="0">
                <a:cs typeface="Cambria"/>
              </a:rPr>
              <a:t>TPD Update by:</a:t>
            </a:r>
          </a:p>
          <a:p>
            <a:pPr marL="164519" indent="0">
              <a:spcBef>
                <a:spcPts val="89"/>
              </a:spcBef>
              <a:buNone/>
              <a:tabLst>
                <a:tab pos="319945" algn="l"/>
                <a:tab pos="320378" algn="l"/>
              </a:tabLst>
            </a:pPr>
            <a:endParaRPr lang="en-US" sz="3200" b="1" spc="-3" dirty="0">
              <a:cs typeface="Cambria"/>
            </a:endParaRPr>
          </a:p>
          <a:p>
            <a:pPr marL="164519" indent="0">
              <a:spcBef>
                <a:spcPts val="89"/>
              </a:spcBef>
              <a:buNone/>
              <a:tabLst>
                <a:tab pos="319945" algn="l"/>
                <a:tab pos="320378" algn="l"/>
              </a:tabLst>
            </a:pPr>
            <a:r>
              <a:rPr lang="en-US" sz="3200" b="1" dirty="0">
                <a:cs typeface="Cambria"/>
              </a:rPr>
              <a:t>Carlos Moya-</a:t>
            </a:r>
            <a:r>
              <a:rPr lang="en-US" sz="3200" b="1" dirty="0" err="1">
                <a:cs typeface="Cambria"/>
              </a:rPr>
              <a:t>Astudillo</a:t>
            </a:r>
            <a:r>
              <a:rPr lang="en-US" sz="3200" b="1" dirty="0">
                <a:cs typeface="Cambria"/>
              </a:rPr>
              <a:t>, EI</a:t>
            </a:r>
          </a:p>
          <a:p>
            <a:pPr marL="164519" indent="0">
              <a:spcBef>
                <a:spcPts val="89"/>
              </a:spcBef>
              <a:buNone/>
              <a:tabLst>
                <a:tab pos="319945" algn="l"/>
                <a:tab pos="320378" algn="l"/>
              </a:tabLst>
            </a:pPr>
            <a:r>
              <a:rPr lang="en-US" sz="3200" b="1" dirty="0">
                <a:latin typeface="Calibri" pitchFamily="34" charset="0"/>
              </a:rPr>
              <a:t>Planning Engineer, TPD</a:t>
            </a:r>
          </a:p>
          <a:p>
            <a:pPr marL="164519" indent="0">
              <a:spcBef>
                <a:spcPts val="89"/>
              </a:spcBef>
              <a:buNone/>
              <a:tabLst>
                <a:tab pos="319945" algn="l"/>
                <a:tab pos="320378" algn="l"/>
              </a:tabLst>
            </a:pPr>
            <a:r>
              <a:rPr lang="en-US" sz="3200" b="1" dirty="0">
                <a:latin typeface="Calibri" pitchFamily="34" charset="0"/>
              </a:rPr>
              <a:t>919-707-0934</a:t>
            </a:r>
          </a:p>
          <a:p>
            <a:pPr marL="164519" indent="0">
              <a:spcBef>
                <a:spcPts val="89"/>
              </a:spcBef>
              <a:buNone/>
              <a:tabLst>
                <a:tab pos="319945" algn="l"/>
                <a:tab pos="320378" algn="l"/>
              </a:tabLst>
            </a:pPr>
            <a:r>
              <a:rPr lang="en-US" sz="3200" b="1" dirty="0">
                <a:latin typeface="Calibri" pitchFamily="34" charset="0"/>
                <a:hlinkClick r:id="rId5"/>
              </a:rPr>
              <a:t>cemoya@ncdot.gov</a:t>
            </a:r>
            <a:endParaRPr lang="en-US" sz="3200" b="1" dirty="0">
              <a:latin typeface="Calibri" pitchFamily="34" charset="0"/>
            </a:endParaRPr>
          </a:p>
          <a:p>
            <a:pPr marL="164519" indent="0">
              <a:spcBef>
                <a:spcPts val="89"/>
              </a:spcBef>
              <a:buNone/>
              <a:tabLst>
                <a:tab pos="319945" algn="l"/>
                <a:tab pos="320378" algn="l"/>
              </a:tabLst>
            </a:pPr>
            <a:endParaRPr lang="en-US" sz="3200" b="1" dirty="0">
              <a:latin typeface="Calibri" pitchFamily="34" charset="0"/>
            </a:endParaRPr>
          </a:p>
          <a:p>
            <a:pPr marL="0" indent="0">
              <a:buNone/>
            </a:pPr>
            <a:endParaRPr lang="en-US" sz="1500" dirty="0">
              <a:latin typeface="Calibri" pitchFamily="34" charset="0"/>
            </a:endParaRPr>
          </a:p>
        </p:txBody>
      </p:sp>
    </p:spTree>
    <p:extLst>
      <p:ext uri="{BB962C8B-B14F-4D97-AF65-F5344CB8AC3E}">
        <p14:creationId xmlns:p14="http://schemas.microsoft.com/office/powerpoint/2010/main" val="159932543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0"/>
            <a:ext cx="3994322" cy="1211862"/>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TAC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May 11, 2022</a:t>
            </a: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sp>
        <p:nvSpPr>
          <p:cNvPr id="160773" name="Content Placeholder 2"/>
          <p:cNvSpPr>
            <a:spLocks noGrp="1"/>
          </p:cNvSpPr>
          <p:nvPr>
            <p:ph idx="1"/>
          </p:nvPr>
        </p:nvSpPr>
        <p:spPr>
          <a:xfrm>
            <a:off x="193964" y="1616364"/>
            <a:ext cx="8451272" cy="5001904"/>
          </a:xfrm>
        </p:spPr>
        <p:txBody>
          <a:bodyPr>
            <a:normAutofit/>
          </a:bodyPr>
          <a:lstStyle/>
          <a:p>
            <a:pPr marL="0" indent="0">
              <a:buNone/>
            </a:pPr>
            <a:r>
              <a:rPr lang="en-US" sz="2700" b="1" dirty="0">
                <a:latin typeface="Calibri" pitchFamily="34" charset="0"/>
              </a:rPr>
              <a:t>15. NCDOT Integrated Mobility Division (IMD) Update</a:t>
            </a: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r>
              <a:rPr lang="en-US" sz="3200" b="1" spc="-3" dirty="0">
                <a:cs typeface="Cambria"/>
              </a:rPr>
              <a:t>IMD Update by:</a:t>
            </a:r>
          </a:p>
          <a:p>
            <a:pPr marL="164519" indent="0">
              <a:spcBef>
                <a:spcPts val="89"/>
              </a:spcBef>
              <a:buNone/>
              <a:tabLst>
                <a:tab pos="319945" algn="l"/>
                <a:tab pos="320378" algn="l"/>
              </a:tabLst>
            </a:pPr>
            <a:endParaRPr lang="en-US" sz="3200" b="1" spc="-3" dirty="0">
              <a:cs typeface="Cambria"/>
            </a:endParaRPr>
          </a:p>
          <a:p>
            <a:pPr marL="164519" indent="0">
              <a:spcBef>
                <a:spcPts val="89"/>
              </a:spcBef>
              <a:buNone/>
              <a:tabLst>
                <a:tab pos="319945" algn="l"/>
                <a:tab pos="320378" algn="l"/>
              </a:tabLst>
            </a:pPr>
            <a:r>
              <a:rPr lang="en-US" sz="3200" b="1" dirty="0">
                <a:cs typeface="Cambria"/>
              </a:rPr>
              <a:t>Nick Morrison</a:t>
            </a:r>
          </a:p>
          <a:p>
            <a:pPr marL="164519" indent="0">
              <a:spcBef>
                <a:spcPts val="89"/>
              </a:spcBef>
              <a:buNone/>
              <a:tabLst>
                <a:tab pos="319945" algn="l"/>
                <a:tab pos="320378" algn="l"/>
              </a:tabLst>
            </a:pPr>
            <a:r>
              <a:rPr lang="en-US" sz="3200" b="1" dirty="0">
                <a:latin typeface="Calibri" pitchFamily="34" charset="0"/>
              </a:rPr>
              <a:t>Regional Transportation Planner, IMD</a:t>
            </a:r>
          </a:p>
          <a:p>
            <a:pPr marL="164519" indent="0">
              <a:spcBef>
                <a:spcPts val="89"/>
              </a:spcBef>
              <a:buNone/>
              <a:tabLst>
                <a:tab pos="319945" algn="l"/>
                <a:tab pos="320378" algn="l"/>
              </a:tabLst>
            </a:pPr>
            <a:r>
              <a:rPr lang="en-US" sz="3200" b="1" dirty="0">
                <a:latin typeface="Calibri" pitchFamily="34" charset="0"/>
              </a:rPr>
              <a:t>919-707-2608</a:t>
            </a:r>
          </a:p>
          <a:p>
            <a:pPr marL="164519" indent="0">
              <a:spcBef>
                <a:spcPts val="89"/>
              </a:spcBef>
              <a:buNone/>
              <a:tabLst>
                <a:tab pos="319945" algn="l"/>
                <a:tab pos="320378" algn="l"/>
              </a:tabLst>
            </a:pPr>
            <a:r>
              <a:rPr lang="en-US" sz="3200" b="1" dirty="0">
                <a:latin typeface="Calibri" pitchFamily="34" charset="0"/>
                <a:hlinkClick r:id="rId5"/>
              </a:rPr>
              <a:t>nemorrison@ncdot.gov</a:t>
            </a:r>
            <a:endParaRPr lang="en-US" sz="3200" b="1" dirty="0">
              <a:latin typeface="Calibri" pitchFamily="34" charset="0"/>
            </a:endParaRPr>
          </a:p>
          <a:p>
            <a:pPr marL="164519" indent="0">
              <a:spcBef>
                <a:spcPts val="89"/>
              </a:spcBef>
              <a:buNone/>
              <a:tabLst>
                <a:tab pos="319945" algn="l"/>
                <a:tab pos="320378" algn="l"/>
              </a:tabLst>
            </a:pPr>
            <a:endParaRPr lang="en-US" sz="3200" b="1" dirty="0">
              <a:latin typeface="Calibri" pitchFamily="34" charset="0"/>
            </a:endParaRPr>
          </a:p>
          <a:p>
            <a:pPr marL="0" indent="0">
              <a:buNone/>
            </a:pPr>
            <a:endParaRPr lang="en-US" sz="1500" dirty="0">
              <a:latin typeface="Calibri" pitchFamily="34" charset="0"/>
            </a:endParaRPr>
          </a:p>
        </p:txBody>
      </p:sp>
    </p:spTree>
    <p:extLst>
      <p:ext uri="{BB962C8B-B14F-4D97-AF65-F5344CB8AC3E}">
        <p14:creationId xmlns:p14="http://schemas.microsoft.com/office/powerpoint/2010/main" val="48862911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0"/>
            <a:ext cx="3994322" cy="1211862"/>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TAC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May 11, 2022</a:t>
            </a: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sp>
        <p:nvSpPr>
          <p:cNvPr id="160773" name="Content Placeholder 2"/>
          <p:cNvSpPr>
            <a:spLocks noGrp="1"/>
          </p:cNvSpPr>
          <p:nvPr>
            <p:ph idx="1"/>
          </p:nvPr>
        </p:nvSpPr>
        <p:spPr>
          <a:xfrm>
            <a:off x="193964" y="1616364"/>
            <a:ext cx="8451272" cy="5001904"/>
          </a:xfrm>
        </p:spPr>
        <p:txBody>
          <a:bodyPr>
            <a:normAutofit/>
          </a:bodyPr>
          <a:lstStyle/>
          <a:p>
            <a:pPr marL="0" indent="0">
              <a:buNone/>
            </a:pPr>
            <a:r>
              <a:rPr lang="en-US" sz="2700" b="1" dirty="0">
                <a:latin typeface="Calibri" pitchFamily="34" charset="0"/>
              </a:rPr>
              <a:t>16. TAC Member Comments</a:t>
            </a: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endParaRPr lang="en-US" sz="3200" spc="-3" dirty="0">
              <a:cs typeface="Cambria"/>
            </a:endParaRPr>
          </a:p>
          <a:p>
            <a:pPr marL="164519" indent="0">
              <a:spcBef>
                <a:spcPts val="89"/>
              </a:spcBef>
              <a:buNone/>
              <a:tabLst>
                <a:tab pos="319945" algn="l"/>
                <a:tab pos="320378" algn="l"/>
              </a:tabLst>
            </a:pPr>
            <a:r>
              <a:rPr lang="en-US" sz="3200" spc="-3" dirty="0">
                <a:cs typeface="Cambria"/>
              </a:rPr>
              <a:t>Any additional TAC Member Comments…………</a:t>
            </a: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endParaRPr lang="en-US" sz="1700" spc="-3" dirty="0">
              <a:cs typeface="Cambria"/>
            </a:endParaRPr>
          </a:p>
          <a:p>
            <a:pPr marL="0" indent="0">
              <a:buNone/>
            </a:pPr>
            <a:endParaRPr lang="en-US" sz="1500" dirty="0">
              <a:latin typeface="Calibri" pitchFamily="34" charset="0"/>
            </a:endParaRPr>
          </a:p>
        </p:txBody>
      </p:sp>
    </p:spTree>
    <p:extLst>
      <p:ext uri="{BB962C8B-B14F-4D97-AF65-F5344CB8AC3E}">
        <p14:creationId xmlns:p14="http://schemas.microsoft.com/office/powerpoint/2010/main" val="28977623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0"/>
            <a:ext cx="3994322" cy="1211862"/>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TAC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May 11, 2022</a:t>
            </a: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sp>
        <p:nvSpPr>
          <p:cNvPr id="160773" name="Content Placeholder 2"/>
          <p:cNvSpPr>
            <a:spLocks noGrp="1"/>
          </p:cNvSpPr>
          <p:nvPr>
            <p:ph idx="1"/>
          </p:nvPr>
        </p:nvSpPr>
        <p:spPr>
          <a:xfrm>
            <a:off x="193964" y="1616364"/>
            <a:ext cx="8451272" cy="5001904"/>
          </a:xfrm>
        </p:spPr>
        <p:txBody>
          <a:bodyPr>
            <a:normAutofit/>
          </a:bodyPr>
          <a:lstStyle/>
          <a:p>
            <a:pPr marL="0" indent="0">
              <a:buNone/>
            </a:pPr>
            <a:r>
              <a:rPr lang="en-US" sz="2700" b="1" dirty="0">
                <a:latin typeface="Calibri" pitchFamily="34" charset="0"/>
              </a:rPr>
              <a:t>17. Public Comment</a:t>
            </a: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r>
              <a:rPr lang="en-US" sz="3600" spc="-3" dirty="0">
                <a:cs typeface="Cambria"/>
              </a:rPr>
              <a:t>Public Comment </a:t>
            </a:r>
            <a:endParaRPr lang="en-US" sz="3600" dirty="0">
              <a:latin typeface="Calibri" pitchFamily="34" charset="0"/>
            </a:endParaRPr>
          </a:p>
          <a:p>
            <a:pPr marL="0" indent="0">
              <a:buNone/>
            </a:pPr>
            <a:endParaRPr lang="en-US" sz="1500" dirty="0">
              <a:latin typeface="Calibri" pitchFamily="34" charset="0"/>
            </a:endParaRPr>
          </a:p>
        </p:txBody>
      </p:sp>
    </p:spTree>
    <p:extLst>
      <p:ext uri="{BB962C8B-B14F-4D97-AF65-F5344CB8AC3E}">
        <p14:creationId xmlns:p14="http://schemas.microsoft.com/office/powerpoint/2010/main" val="130652722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0"/>
            <a:ext cx="3994322" cy="1211862"/>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TAC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May 11, 2022</a:t>
            </a: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sp>
        <p:nvSpPr>
          <p:cNvPr id="160773" name="Content Placeholder 2"/>
          <p:cNvSpPr>
            <a:spLocks noGrp="1"/>
          </p:cNvSpPr>
          <p:nvPr>
            <p:ph idx="1"/>
          </p:nvPr>
        </p:nvSpPr>
        <p:spPr>
          <a:xfrm>
            <a:off x="193964" y="1616364"/>
            <a:ext cx="8451272" cy="5001904"/>
          </a:xfrm>
        </p:spPr>
        <p:txBody>
          <a:bodyPr>
            <a:normAutofit/>
          </a:bodyPr>
          <a:lstStyle/>
          <a:p>
            <a:pPr marL="0" indent="0">
              <a:buNone/>
            </a:pPr>
            <a:r>
              <a:rPr lang="en-US" sz="2700" b="1" dirty="0">
                <a:latin typeface="Calibri" pitchFamily="34" charset="0"/>
              </a:rPr>
              <a:t>Dates for future meetings</a:t>
            </a: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r>
              <a:rPr lang="en-US" sz="3200" spc="-3" dirty="0">
                <a:cs typeface="Cambria"/>
              </a:rPr>
              <a:t>Future TAC Meeting Dates:</a:t>
            </a:r>
          </a:p>
          <a:p>
            <a:pPr marL="164519" indent="0">
              <a:spcBef>
                <a:spcPts val="89"/>
              </a:spcBef>
              <a:buNone/>
              <a:tabLst>
                <a:tab pos="319945" algn="l"/>
                <a:tab pos="320378" algn="l"/>
              </a:tabLst>
            </a:pPr>
            <a:endParaRPr lang="en-US" sz="3200" spc="-3" dirty="0">
              <a:cs typeface="Cambria"/>
            </a:endParaRPr>
          </a:p>
          <a:p>
            <a:pPr marL="450269" indent="-285750">
              <a:spcBef>
                <a:spcPts val="89"/>
              </a:spcBef>
              <a:tabLst>
                <a:tab pos="319945" algn="l"/>
                <a:tab pos="320378" algn="l"/>
              </a:tabLst>
            </a:pPr>
            <a:r>
              <a:rPr lang="en-US" sz="3200" spc="-3" dirty="0">
                <a:cs typeface="Cambria"/>
              </a:rPr>
              <a:t>July 12, 2022</a:t>
            </a:r>
          </a:p>
          <a:p>
            <a:pPr marL="450269" indent="-285750">
              <a:spcBef>
                <a:spcPts val="89"/>
              </a:spcBef>
              <a:tabLst>
                <a:tab pos="319945" algn="l"/>
                <a:tab pos="320378" algn="l"/>
              </a:tabLst>
            </a:pPr>
            <a:r>
              <a:rPr lang="en-US" sz="3200" spc="-3" dirty="0">
                <a:cs typeface="Cambria"/>
              </a:rPr>
              <a:t>September 6, 2022</a:t>
            </a:r>
          </a:p>
          <a:p>
            <a:pPr marL="450269" indent="-285750">
              <a:spcBef>
                <a:spcPts val="89"/>
              </a:spcBef>
              <a:tabLst>
                <a:tab pos="319945" algn="l"/>
                <a:tab pos="320378" algn="l"/>
              </a:tabLst>
            </a:pPr>
            <a:r>
              <a:rPr lang="en-US" sz="3200" spc="-3" dirty="0">
                <a:cs typeface="Cambria"/>
              </a:rPr>
              <a:t>November 1, 2022</a:t>
            </a:r>
          </a:p>
          <a:p>
            <a:pPr marL="450269" indent="-285750">
              <a:spcBef>
                <a:spcPts val="89"/>
              </a:spcBef>
              <a:tabLst>
                <a:tab pos="319945" algn="l"/>
                <a:tab pos="320378" algn="l"/>
              </a:tabLst>
            </a:pPr>
            <a:r>
              <a:rPr lang="en-US" sz="3200" spc="-3" dirty="0">
                <a:cs typeface="Cambria"/>
              </a:rPr>
              <a:t>January 3, 2023</a:t>
            </a:r>
          </a:p>
          <a:p>
            <a:pPr marL="450269" indent="-285750">
              <a:spcBef>
                <a:spcPts val="89"/>
              </a:spcBef>
              <a:tabLst>
                <a:tab pos="319945" algn="l"/>
                <a:tab pos="320378" algn="l"/>
              </a:tabLst>
            </a:pPr>
            <a:endParaRPr lang="en-US" sz="3200" spc="-3" dirty="0">
              <a:cs typeface="Cambria"/>
            </a:endParaRPr>
          </a:p>
          <a:p>
            <a:pPr marL="450269" indent="-285750">
              <a:spcBef>
                <a:spcPts val="89"/>
              </a:spcBef>
              <a:tabLst>
                <a:tab pos="319945" algn="l"/>
                <a:tab pos="320378" algn="l"/>
              </a:tabLst>
            </a:pPr>
            <a:endParaRPr lang="en-US" sz="3200" spc="-3" dirty="0">
              <a:cs typeface="Cambria"/>
            </a:endParaRP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endParaRPr lang="en-US" sz="1700" spc="-3" dirty="0">
              <a:cs typeface="Cambria"/>
            </a:endParaRPr>
          </a:p>
          <a:p>
            <a:pPr marL="0" indent="0">
              <a:buNone/>
            </a:pPr>
            <a:endParaRPr lang="en-US" sz="1500" dirty="0">
              <a:latin typeface="Calibri" pitchFamily="34" charset="0"/>
            </a:endParaRPr>
          </a:p>
        </p:txBody>
      </p:sp>
    </p:spTree>
    <p:extLst>
      <p:ext uri="{BB962C8B-B14F-4D97-AF65-F5344CB8AC3E}">
        <p14:creationId xmlns:p14="http://schemas.microsoft.com/office/powerpoint/2010/main" val="420895478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0"/>
            <a:ext cx="3994322" cy="1211862"/>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TAC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May 11, 2022</a:t>
            </a: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sp>
        <p:nvSpPr>
          <p:cNvPr id="160773" name="Content Placeholder 2"/>
          <p:cNvSpPr>
            <a:spLocks noGrp="1"/>
          </p:cNvSpPr>
          <p:nvPr>
            <p:ph idx="1"/>
          </p:nvPr>
        </p:nvSpPr>
        <p:spPr>
          <a:xfrm>
            <a:off x="193964" y="1616364"/>
            <a:ext cx="8451272" cy="5001904"/>
          </a:xfrm>
        </p:spPr>
        <p:txBody>
          <a:bodyPr>
            <a:normAutofit/>
          </a:bodyPr>
          <a:lstStyle/>
          <a:p>
            <a:pPr marL="0" indent="0">
              <a:buNone/>
            </a:pPr>
            <a:r>
              <a:rPr lang="en-US" sz="2700" b="1" dirty="0">
                <a:latin typeface="Calibri" pitchFamily="34" charset="0"/>
              </a:rPr>
              <a:t>Need a motion and a second for:</a:t>
            </a:r>
          </a:p>
          <a:p>
            <a:pPr marL="0" indent="0">
              <a:buNone/>
            </a:pPr>
            <a:endParaRPr lang="en-US" sz="2700" b="1" dirty="0">
              <a:latin typeface="Calibri" pitchFamily="34" charset="0"/>
            </a:endParaRPr>
          </a:p>
          <a:p>
            <a:pPr marL="0" indent="0" algn="ctr">
              <a:buNone/>
            </a:pPr>
            <a:r>
              <a:rPr lang="en-US" sz="4000" b="1" dirty="0">
                <a:latin typeface="Calibri" pitchFamily="34" charset="0"/>
              </a:rPr>
              <a:t>ADJOURNMENT</a:t>
            </a:r>
          </a:p>
          <a:p>
            <a:pPr marL="0" indent="0" algn="ctr">
              <a:buNone/>
            </a:pPr>
            <a:r>
              <a:rPr lang="en-US" sz="4000" b="1" dirty="0">
                <a:latin typeface="Calibri" pitchFamily="34" charset="0"/>
              </a:rPr>
              <a:t>and</a:t>
            </a:r>
            <a:br>
              <a:rPr lang="en-US" sz="4000" b="1" dirty="0">
                <a:latin typeface="Calibri" pitchFamily="34" charset="0"/>
              </a:rPr>
            </a:br>
            <a:r>
              <a:rPr lang="en-US" sz="4000" b="1" dirty="0">
                <a:latin typeface="Calibri" pitchFamily="34" charset="0"/>
              </a:rPr>
              <a:t>Roll Call</a:t>
            </a:r>
            <a:endParaRPr lang="en-US" sz="1700" spc="-3" dirty="0">
              <a:cs typeface="Cambria"/>
            </a:endParaRP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endParaRPr lang="en-US" sz="1700" spc="-3" dirty="0">
              <a:cs typeface="Cambria"/>
            </a:endParaRPr>
          </a:p>
          <a:p>
            <a:pPr marL="164519" indent="0" algn="ctr">
              <a:spcBef>
                <a:spcPts val="89"/>
              </a:spcBef>
              <a:buNone/>
              <a:tabLst>
                <a:tab pos="319945" algn="l"/>
                <a:tab pos="320378" algn="l"/>
              </a:tabLst>
            </a:pPr>
            <a:r>
              <a:rPr lang="en-US" sz="3600" spc="-3" dirty="0">
                <a:cs typeface="Cambria"/>
              </a:rPr>
              <a:t>Next meeting: July 12, 2022</a:t>
            </a:r>
            <a:endParaRPr lang="en-US" sz="3600" dirty="0">
              <a:latin typeface="Calibri" pitchFamily="34" charset="0"/>
            </a:endParaRPr>
          </a:p>
          <a:p>
            <a:pPr marL="0" indent="0">
              <a:buNone/>
            </a:pPr>
            <a:endParaRPr lang="en-US" sz="1500" dirty="0">
              <a:latin typeface="Calibri" pitchFamily="34" charset="0"/>
            </a:endParaRPr>
          </a:p>
        </p:txBody>
      </p:sp>
    </p:spTree>
    <p:extLst>
      <p:ext uri="{BB962C8B-B14F-4D97-AF65-F5344CB8AC3E}">
        <p14:creationId xmlns:p14="http://schemas.microsoft.com/office/powerpoint/2010/main" val="196725128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72567</TotalTime>
  <Words>4217</Words>
  <Application>Microsoft Macintosh PowerPoint</Application>
  <PresentationFormat>On-screen Show (4:3)</PresentationFormat>
  <Paragraphs>927</Paragraphs>
  <Slides>51</Slides>
  <Notes>46</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51</vt:i4>
      </vt:variant>
    </vt:vector>
  </HeadingPairs>
  <TitlesOfParts>
    <vt:vector size="60" baseType="lpstr">
      <vt:lpstr>Arial</vt:lpstr>
      <vt:lpstr>Calibri</vt:lpstr>
      <vt:lpstr>Calibri Light</vt:lpstr>
      <vt:lpstr>Corbel</vt:lpstr>
      <vt:lpstr>Times</vt:lpstr>
      <vt:lpstr>Times New Roman</vt:lpstr>
      <vt:lpstr>TransportNewLight_gdi</vt:lpstr>
      <vt:lpstr>TransportNewMedium_gdi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2024-2033 STIP Development</vt:lpstr>
      <vt:lpstr>Today’s Topics </vt:lpstr>
      <vt:lpstr>Background</vt:lpstr>
      <vt:lpstr>STIP Budget Changes</vt:lpstr>
      <vt:lpstr>2024-2033 STIP Funding Availability for Committed Projects </vt:lpstr>
      <vt:lpstr>PowerPoint Presentation</vt:lpstr>
      <vt:lpstr>2024-2033 STIP Development</vt:lpstr>
      <vt:lpstr>Prioritization Workgroup Overall Goals</vt:lpstr>
      <vt:lpstr>2024-2033 STIP Development (Framework)</vt:lpstr>
      <vt:lpstr>2024-2033 STIP Development – Visual</vt:lpstr>
      <vt:lpstr>PowerPoint Presentation</vt:lpstr>
      <vt:lpstr>PowerPoint Presentation</vt:lpstr>
      <vt:lpstr>PowerPoint Presentation</vt:lpstr>
      <vt:lpstr>2024-2033 STIP Development – Visual</vt:lpstr>
      <vt:lpstr>2024-2033 STIP Development (General Observations)</vt:lpstr>
      <vt:lpstr>PowerPoint Presentation</vt:lpstr>
      <vt:lpstr>PowerPoint Presentation</vt:lpstr>
      <vt:lpstr>2024-2033 STIP Format</vt:lpstr>
      <vt:lpstr>2020-2029 STIP Format – Not User Friendly</vt:lpstr>
      <vt:lpstr>2024-2033 STIP Format – Excel-based</vt:lpstr>
      <vt:lpstr>2024-2033 STIP Format – Print on 11x17</vt:lpstr>
      <vt:lpstr>Next Steps / Schedule</vt:lpstr>
      <vt:lpstr>2024-2033 STIP Next Steps / Schedule</vt:lpstr>
      <vt:lpstr>Prioritization Next Steps and Schedule</vt:lpstr>
      <vt:lpstr>2024-2033 STIP Next Steps / Schedule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James Salmons</dc:creator>
  <cp:lastModifiedBy>James Salmons</cp:lastModifiedBy>
  <cp:revision>123</cp:revision>
  <cp:lastPrinted>2021-09-10T18:05:35Z</cp:lastPrinted>
  <dcterms:created xsi:type="dcterms:W3CDTF">2020-10-26T13:29:57Z</dcterms:created>
  <dcterms:modified xsi:type="dcterms:W3CDTF">2022-05-10T16:13:29Z</dcterms:modified>
</cp:coreProperties>
</file>